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3C0FC">
              <a:alpha val="26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>
              <a:hueOff val="-136794"/>
              <a:satOff val="-2150"/>
              <a:lumOff val="15693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8EA5CB">
              <a:alpha val="2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4CB9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4CB9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chemeClr val="accent3">
              <a:alpha val="35000"/>
            </a:scheme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2D7132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254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BF630E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B4407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B4407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1F2428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84B4C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84B4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369"/>
    <p:restoredTop sz="50000"/>
  </p:normalViewPr>
  <p:slideViewPr>
    <p:cSldViewPr snapToGrid="0" snapToObjects="1">
      <p:cViewPr varScale="1">
        <p:scale>
          <a:sx n="35" d="100"/>
          <a:sy n="35" d="100"/>
        </p:scale>
        <p:origin x="106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presProps" Target="presProps.xml"/><Relationship Id="rId64" Type="http://schemas.openxmlformats.org/officeDocument/2006/relationships/viewProps" Target="viewProps.xml"/><Relationship Id="rId65" Type="http://schemas.openxmlformats.org/officeDocument/2006/relationships/theme" Target="theme/theme1.xml"/><Relationship Id="rId66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Заголовок и 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Текст заголовка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Цита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 i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–Иван Арсентьев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</a:lstStyle>
          <a:p>
            <a:r>
              <a:t>«Место ввода цитаты».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-3175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 — горизонт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idx="13"/>
          </p:nvPr>
        </p:nvSpPr>
        <p:spPr>
          <a:xfrm>
            <a:off x="1619250" y="660400"/>
            <a:ext cx="9758016" cy="5905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 — по центр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 — вертик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6718299" y="638919"/>
            <a:ext cx="5325770" cy="82169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Текст заголовка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 — вверх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, пункты и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half" idx="13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231900" indent="-342900">
              <a:spcBef>
                <a:spcPts val="3200"/>
              </a:spcBef>
              <a:defRPr sz="2800"/>
            </a:lvl3pPr>
            <a:lvl4pPr marL="1676400" indent="-342900">
              <a:spcBef>
                <a:spcPts val="3200"/>
              </a:spcBef>
              <a:defRPr sz="2800"/>
            </a:lvl4pPr>
            <a:lvl5pPr marL="2120900" indent="-342900">
              <a:spcBef>
                <a:spcPts val="3200"/>
              </a:spcBef>
              <a:defRPr sz="28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 — 3 шт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quarter" idx="13"/>
          </p:nvPr>
        </p:nvSpPr>
        <p:spPr>
          <a:xfrm>
            <a:off x="6731000" y="4965700"/>
            <a:ext cx="5334000" cy="3898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6731000" y="635000"/>
            <a:ext cx="5334000" cy="3898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sz="half" idx="15"/>
          </p:nvPr>
        </p:nvSpPr>
        <p:spPr>
          <a:xfrm>
            <a:off x="9525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Текст заголовка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11798" y="925830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3" Type="http://schemas.openxmlformats.org/officeDocument/2006/relationships/image" Target="../media/image14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3" Type="http://schemas.openxmlformats.org/officeDocument/2006/relationships/image" Target="../media/image14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/>
        </p:nvSpPr>
        <p:spPr>
          <a:xfrm>
            <a:off x="529611" y="3717509"/>
            <a:ext cx="11945578" cy="23185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Разработка Мобильных </a:t>
            </a:r>
            <a:endParaRPr lang="en-US" dirty="0" smtClean="0"/>
          </a:p>
          <a:p>
            <a:r>
              <a:rPr dirty="0" smtClean="0"/>
              <a:t>Приложений с </a:t>
            </a:r>
            <a:r>
              <a:rPr dirty="0"/>
              <a:t>React Native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t="23143" r="91777" b="35405"/>
          <a:stretch>
            <a:fillRect/>
          </a:stretch>
        </p:blipFill>
        <p:spPr>
          <a:xfrm>
            <a:off x="27516" y="3682470"/>
            <a:ext cx="1064750" cy="3019426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Shape 172"/>
          <p:cNvSpPr/>
          <p:nvPr/>
        </p:nvSpPr>
        <p:spPr>
          <a:xfrm>
            <a:off x="560800" y="2686049"/>
            <a:ext cx="2523884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1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Лекции</a:t>
            </a:r>
          </a:p>
        </p:txBody>
      </p:sp>
      <p:sp>
        <p:nvSpPr>
          <p:cNvPr id="173" name="Shape 173"/>
          <p:cNvSpPr/>
          <p:nvPr/>
        </p:nvSpPr>
        <p:spPr>
          <a:xfrm>
            <a:off x="1166241" y="3690408"/>
            <a:ext cx="480551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Короткие перерывы</a:t>
            </a:r>
          </a:p>
        </p:txBody>
      </p:sp>
      <p:sp>
        <p:nvSpPr>
          <p:cNvPr id="174" name="Shape 174"/>
          <p:cNvSpPr/>
          <p:nvPr/>
        </p:nvSpPr>
        <p:spPr>
          <a:xfrm>
            <a:off x="1166241" y="4250266"/>
            <a:ext cx="7994961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8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Есть вопрос? Перебивайте меня</a:t>
            </a:r>
          </a:p>
        </p:txBody>
      </p:sp>
      <p:sp>
        <p:nvSpPr>
          <p:cNvPr id="175" name="Shape 175"/>
          <p:cNvSpPr/>
          <p:nvPr/>
        </p:nvSpPr>
        <p:spPr>
          <a:xfrm>
            <a:off x="1860508" y="4899236"/>
            <a:ext cx="9567417" cy="9118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lnSpc>
                <a:spcPct val="120000"/>
              </a:lnSpc>
              <a:defRPr sz="2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Концепции строятся друг на друге, поэтому важно понимать</a:t>
            </a:r>
          </a:p>
          <a:p>
            <a:pPr algn="l">
              <a:lnSpc>
                <a:spcPct val="120000"/>
              </a:lnSpc>
              <a:defRPr sz="2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абсолютно все.</a:t>
            </a:r>
          </a:p>
        </p:txBody>
      </p:sp>
      <p:sp>
        <p:nvSpPr>
          <p:cNvPr id="176" name="Shape 176"/>
          <p:cNvSpPr/>
          <p:nvPr/>
        </p:nvSpPr>
        <p:spPr>
          <a:xfrm>
            <a:off x="1835108" y="5806016"/>
            <a:ext cx="9151294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2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Если какая-то информация будет лишней, я дам вам знать</a:t>
            </a:r>
          </a:p>
        </p:txBody>
      </p:sp>
      <p:pic>
        <p:nvPicPr>
          <p:cNvPr id="177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t="41478" r="87192" b="41478"/>
          <a:stretch>
            <a:fillRect/>
          </a:stretch>
        </p:blipFill>
        <p:spPr>
          <a:xfrm>
            <a:off x="44450" y="5011672"/>
            <a:ext cx="1658541" cy="12414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t="55076"/>
          <a:stretch>
            <a:fillRect/>
          </a:stretch>
        </p:blipFill>
        <p:spPr>
          <a:xfrm>
            <a:off x="0" y="5248142"/>
            <a:ext cx="13004800" cy="3286258"/>
          </a:xfrm>
          <a:prstGeom prst="rect">
            <a:avLst/>
          </a:prstGeom>
          <a:ln w="12700">
            <a:miter lim="400000"/>
          </a:ln>
        </p:spPr>
      </p:pic>
      <p:sp>
        <p:nvSpPr>
          <p:cNvPr id="180" name="Shape 180"/>
          <p:cNvSpPr/>
          <p:nvPr/>
        </p:nvSpPr>
        <p:spPr>
          <a:xfrm>
            <a:off x="4210819" y="3043766"/>
            <a:ext cx="4583163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2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Лекция 0:</a:t>
            </a:r>
          </a:p>
        </p:txBody>
      </p:sp>
      <p:sp>
        <p:nvSpPr>
          <p:cNvPr id="181" name="Shape 181"/>
          <p:cNvSpPr/>
          <p:nvPr/>
        </p:nvSpPr>
        <p:spPr>
          <a:xfrm>
            <a:off x="2582936" y="4035888"/>
            <a:ext cx="7838928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2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Обзор JavaScript</a:t>
            </a:r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t="22716" r="91557" b="61448"/>
          <a:stretch>
            <a:fillRect/>
          </a:stretch>
        </p:blipFill>
        <p:spPr>
          <a:xfrm>
            <a:off x="0" y="2880981"/>
            <a:ext cx="1097889" cy="1158347"/>
          </a:xfrm>
          <a:prstGeom prst="rect">
            <a:avLst/>
          </a:prstGeom>
          <a:ln w="12700">
            <a:miter lim="400000"/>
          </a:ln>
        </p:spPr>
      </p:pic>
      <p:sp>
        <p:nvSpPr>
          <p:cNvPr id="184" name="Shape 184"/>
          <p:cNvSpPr/>
          <p:nvPr/>
        </p:nvSpPr>
        <p:spPr>
          <a:xfrm>
            <a:off x="543867" y="1907116"/>
            <a:ext cx="10208364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1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JavaScript - интерпретируемый</a:t>
            </a:r>
          </a:p>
        </p:txBody>
      </p:sp>
      <p:sp>
        <p:nvSpPr>
          <p:cNvPr id="185" name="Shape 185"/>
          <p:cNvSpPr/>
          <p:nvPr/>
        </p:nvSpPr>
        <p:spPr>
          <a:xfrm>
            <a:off x="1190084" y="2946823"/>
            <a:ext cx="10155512" cy="173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У каждого браузера свой JavaScript-движок, </a:t>
            </a:r>
          </a:p>
          <a:p>
            <a:pPr algn="l">
              <a:defRPr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который либо интерпр. код, либо использует </a:t>
            </a:r>
          </a:p>
          <a:p>
            <a:pPr algn="l">
              <a:defRPr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своего рода ленивую компиляцию</a:t>
            </a: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t="22716" r="91557" b="61448"/>
          <a:stretch>
            <a:fillRect/>
          </a:stretch>
        </p:blipFill>
        <p:spPr>
          <a:xfrm>
            <a:off x="0" y="2880981"/>
            <a:ext cx="1097889" cy="1158347"/>
          </a:xfrm>
          <a:prstGeom prst="rect">
            <a:avLst/>
          </a:prstGeom>
          <a:ln w="12700">
            <a:miter lim="400000"/>
          </a:ln>
        </p:spPr>
      </p:pic>
      <p:sp>
        <p:nvSpPr>
          <p:cNvPr id="188" name="Shape 188"/>
          <p:cNvSpPr/>
          <p:nvPr/>
        </p:nvSpPr>
        <p:spPr>
          <a:xfrm>
            <a:off x="543867" y="1907116"/>
            <a:ext cx="10208364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1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JavaScript - интерпретируемый</a:t>
            </a:r>
          </a:p>
        </p:txBody>
      </p:sp>
      <p:sp>
        <p:nvSpPr>
          <p:cNvPr id="189" name="Shape 189"/>
          <p:cNvSpPr/>
          <p:nvPr/>
        </p:nvSpPr>
        <p:spPr>
          <a:xfrm>
            <a:off x="1190084" y="2946823"/>
            <a:ext cx="10155512" cy="173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У каждого браузера свой JavaScript-движок, </a:t>
            </a:r>
          </a:p>
          <a:p>
            <a:pPr algn="l">
              <a:defRPr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который либо интерпр. код, либо использует </a:t>
            </a:r>
          </a:p>
          <a:p>
            <a:pPr algn="l">
              <a:defRPr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своего рода ленивую компиляцию</a:t>
            </a:r>
          </a:p>
        </p:txBody>
      </p:sp>
      <p:sp>
        <p:nvSpPr>
          <p:cNvPr id="190" name="Shape 190"/>
          <p:cNvSpPr/>
          <p:nvPr/>
        </p:nvSpPr>
        <p:spPr>
          <a:xfrm>
            <a:off x="1822019" y="4781550"/>
            <a:ext cx="3371802" cy="495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2600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V8: Chrome и Node.js</a:t>
            </a:r>
          </a:p>
        </p:txBody>
      </p:sp>
      <p:sp>
        <p:nvSpPr>
          <p:cNvPr id="191" name="Shape 191"/>
          <p:cNvSpPr/>
          <p:nvPr/>
        </p:nvSpPr>
        <p:spPr>
          <a:xfrm>
            <a:off x="1811825" y="5264150"/>
            <a:ext cx="3417591" cy="495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2600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SpiderMonkey: Firefox</a:t>
            </a:r>
          </a:p>
        </p:txBody>
      </p:sp>
      <p:sp>
        <p:nvSpPr>
          <p:cNvPr id="192" name="Shape 192"/>
          <p:cNvSpPr/>
          <p:nvPr/>
        </p:nvSpPr>
        <p:spPr>
          <a:xfrm>
            <a:off x="1799125" y="5726429"/>
            <a:ext cx="3417591" cy="495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2600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JavaScriptCore: Safari</a:t>
            </a:r>
          </a:p>
        </p:txBody>
      </p:sp>
      <p:sp>
        <p:nvSpPr>
          <p:cNvPr id="193" name="Shape 193"/>
          <p:cNvSpPr/>
          <p:nvPr/>
        </p:nvSpPr>
        <p:spPr>
          <a:xfrm>
            <a:off x="1779891" y="6184476"/>
            <a:ext cx="3968193" cy="495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2600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Chakra: Microsoft Edge/IE</a:t>
            </a:r>
          </a:p>
        </p:txBody>
      </p:sp>
      <p:pic>
        <p:nvPicPr>
          <p:cNvPr id="194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l="1491" t="40058" r="86856" b="34461"/>
          <a:stretch>
            <a:fillRect/>
          </a:stretch>
        </p:blipFill>
        <p:spPr>
          <a:xfrm>
            <a:off x="321005" y="4835392"/>
            <a:ext cx="1515336" cy="186385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t="22716" r="91557" b="61448"/>
          <a:stretch>
            <a:fillRect/>
          </a:stretch>
        </p:blipFill>
        <p:spPr>
          <a:xfrm>
            <a:off x="0" y="2880981"/>
            <a:ext cx="1097889" cy="1158347"/>
          </a:xfrm>
          <a:prstGeom prst="rect">
            <a:avLst/>
          </a:prstGeom>
          <a:ln w="12700">
            <a:miter lim="400000"/>
          </a:ln>
        </p:spPr>
      </p:pic>
      <p:sp>
        <p:nvSpPr>
          <p:cNvPr id="197" name="Shape 197"/>
          <p:cNvSpPr/>
          <p:nvPr/>
        </p:nvSpPr>
        <p:spPr>
          <a:xfrm>
            <a:off x="543867" y="1907116"/>
            <a:ext cx="10208364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1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JavaScript - интерпретируемый</a:t>
            </a:r>
          </a:p>
        </p:txBody>
      </p:sp>
      <p:sp>
        <p:nvSpPr>
          <p:cNvPr id="198" name="Shape 198"/>
          <p:cNvSpPr/>
          <p:nvPr/>
        </p:nvSpPr>
        <p:spPr>
          <a:xfrm>
            <a:off x="1190084" y="2946823"/>
            <a:ext cx="10155512" cy="173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У каждого браузера свой JavaScript-движок, </a:t>
            </a:r>
          </a:p>
          <a:p>
            <a:pPr algn="l">
              <a:defRPr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который либо интерпр. код, либо использует </a:t>
            </a:r>
          </a:p>
          <a:p>
            <a:pPr algn="l">
              <a:defRPr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своего рода ленивую компиляцию</a:t>
            </a:r>
          </a:p>
        </p:txBody>
      </p:sp>
      <p:sp>
        <p:nvSpPr>
          <p:cNvPr id="199" name="Shape 199"/>
          <p:cNvSpPr/>
          <p:nvPr/>
        </p:nvSpPr>
        <p:spPr>
          <a:xfrm>
            <a:off x="1822019" y="4781550"/>
            <a:ext cx="3371802" cy="495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2600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V8: Chrome и Node.js</a:t>
            </a:r>
          </a:p>
        </p:txBody>
      </p:sp>
      <p:sp>
        <p:nvSpPr>
          <p:cNvPr id="200" name="Shape 200"/>
          <p:cNvSpPr/>
          <p:nvPr/>
        </p:nvSpPr>
        <p:spPr>
          <a:xfrm>
            <a:off x="1811825" y="5264150"/>
            <a:ext cx="3417591" cy="495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2600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SpiderMonkey: Firefox</a:t>
            </a:r>
          </a:p>
        </p:txBody>
      </p:sp>
      <p:sp>
        <p:nvSpPr>
          <p:cNvPr id="201" name="Shape 201"/>
          <p:cNvSpPr/>
          <p:nvPr/>
        </p:nvSpPr>
        <p:spPr>
          <a:xfrm>
            <a:off x="1799125" y="5726429"/>
            <a:ext cx="3417591" cy="495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2600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JavaScriptCore: Safari</a:t>
            </a:r>
          </a:p>
        </p:txBody>
      </p:sp>
      <p:sp>
        <p:nvSpPr>
          <p:cNvPr id="202" name="Shape 202"/>
          <p:cNvSpPr/>
          <p:nvPr/>
        </p:nvSpPr>
        <p:spPr>
          <a:xfrm>
            <a:off x="1779891" y="6184476"/>
            <a:ext cx="3968193" cy="495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2600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Chakra: Microsoft Edge/IE</a:t>
            </a:r>
          </a:p>
        </p:txBody>
      </p:sp>
      <p:sp>
        <p:nvSpPr>
          <p:cNvPr id="203" name="Shape 203"/>
          <p:cNvSpPr/>
          <p:nvPr/>
        </p:nvSpPr>
        <p:spPr>
          <a:xfrm>
            <a:off x="1130818" y="6751742"/>
            <a:ext cx="9380638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Каждый из них имплементирует стандарт</a:t>
            </a:r>
          </a:p>
          <a:p>
            <a:pPr algn="l">
              <a:defRPr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ECMAScript</a:t>
            </a:r>
          </a:p>
        </p:txBody>
      </p:sp>
      <p:pic>
        <p:nvPicPr>
          <p:cNvPr id="204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l="1491" t="40058" r="86856" b="34461"/>
          <a:stretch>
            <a:fillRect/>
          </a:stretch>
        </p:blipFill>
        <p:spPr>
          <a:xfrm>
            <a:off x="321005" y="4835392"/>
            <a:ext cx="1515336" cy="1863858"/>
          </a:xfrm>
          <a:prstGeom prst="rect">
            <a:avLst/>
          </a:prstGeom>
          <a:ln w="12700">
            <a:miter lim="400000"/>
          </a:ln>
        </p:spPr>
      </p:pic>
      <p:pic>
        <p:nvPicPr>
          <p:cNvPr id="205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l="1491" t="64573" r="92366" b="26746"/>
          <a:stretch>
            <a:fillRect/>
          </a:stretch>
        </p:blipFill>
        <p:spPr>
          <a:xfrm>
            <a:off x="149423" y="6755672"/>
            <a:ext cx="798712" cy="635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/>
          <p:nvPr/>
        </p:nvSpPr>
        <p:spPr>
          <a:xfrm>
            <a:off x="4006552" y="4279900"/>
            <a:ext cx="4991696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2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Синтаксис</a:t>
            </a:r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/>
          <p:nvPr/>
        </p:nvSpPr>
        <p:spPr>
          <a:xfrm>
            <a:off x="543867" y="1940982"/>
            <a:ext cx="4448641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1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Типы данных</a:t>
            </a:r>
          </a:p>
        </p:txBody>
      </p: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t="24193" r="92173" b="67502"/>
          <a:stretch>
            <a:fillRect/>
          </a:stretch>
        </p:blipFill>
        <p:spPr>
          <a:xfrm>
            <a:off x="45839" y="3002280"/>
            <a:ext cx="1010709" cy="603210"/>
          </a:xfrm>
          <a:prstGeom prst="rect">
            <a:avLst/>
          </a:prstGeom>
          <a:ln w="12700">
            <a:miter lim="400000"/>
          </a:ln>
        </p:spPr>
      </p:pic>
      <p:sp>
        <p:nvSpPr>
          <p:cNvPr id="212" name="Shape 212"/>
          <p:cNvSpPr/>
          <p:nvPr/>
        </p:nvSpPr>
        <p:spPr>
          <a:xfrm>
            <a:off x="543867" y="1940982"/>
            <a:ext cx="4448641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1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Типы данных</a:t>
            </a:r>
          </a:p>
        </p:txBody>
      </p:sp>
      <p:sp>
        <p:nvSpPr>
          <p:cNvPr id="213" name="Shape 213"/>
          <p:cNvSpPr/>
          <p:nvPr/>
        </p:nvSpPr>
        <p:spPr>
          <a:xfrm>
            <a:off x="1149308" y="2945341"/>
            <a:ext cx="596324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Динамическая типизация</a:t>
            </a:r>
          </a:p>
        </p:txBody>
      </p:sp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t="24193" r="92173" b="24193"/>
          <a:stretch>
            <a:fillRect/>
          </a:stretch>
        </p:blipFill>
        <p:spPr>
          <a:xfrm>
            <a:off x="45839" y="3002280"/>
            <a:ext cx="1010709" cy="3749040"/>
          </a:xfrm>
          <a:prstGeom prst="rect">
            <a:avLst/>
          </a:prstGeom>
          <a:ln w="12700">
            <a:miter lim="400000"/>
          </a:ln>
        </p:spPr>
      </p:pic>
      <p:sp>
        <p:nvSpPr>
          <p:cNvPr id="216" name="Shape 216"/>
          <p:cNvSpPr/>
          <p:nvPr/>
        </p:nvSpPr>
        <p:spPr>
          <a:xfrm>
            <a:off x="543867" y="1940982"/>
            <a:ext cx="4448641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1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Типы данных</a:t>
            </a:r>
          </a:p>
        </p:txBody>
      </p:sp>
      <p:sp>
        <p:nvSpPr>
          <p:cNvPr id="217" name="Shape 217"/>
          <p:cNvSpPr/>
          <p:nvPr/>
        </p:nvSpPr>
        <p:spPr>
          <a:xfrm>
            <a:off x="1149308" y="2945341"/>
            <a:ext cx="596324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Динамическая типизация</a:t>
            </a:r>
          </a:p>
        </p:txBody>
      </p:sp>
      <p:sp>
        <p:nvSpPr>
          <p:cNvPr id="218" name="Shape 218"/>
          <p:cNvSpPr/>
          <p:nvPr/>
        </p:nvSpPr>
        <p:spPr>
          <a:xfrm>
            <a:off x="1149308" y="3505200"/>
            <a:ext cx="11841151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8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Примитивные типы (нет методов, неизменяемы)</a:t>
            </a:r>
          </a:p>
        </p:txBody>
      </p:sp>
      <p:pic>
        <p:nvPicPr>
          <p:cNvPr id="219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l="9299" t="40573" r="70652" b="22827"/>
          <a:stretch>
            <a:fillRect/>
          </a:stretch>
        </p:blipFill>
        <p:spPr>
          <a:xfrm>
            <a:off x="1246650" y="4192112"/>
            <a:ext cx="2588883" cy="26584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t="24193" r="92173" b="24193"/>
          <a:stretch>
            <a:fillRect/>
          </a:stretch>
        </p:blipFill>
        <p:spPr>
          <a:xfrm>
            <a:off x="45839" y="3002280"/>
            <a:ext cx="1010709" cy="3749040"/>
          </a:xfrm>
          <a:prstGeom prst="rect">
            <a:avLst/>
          </a:prstGeom>
          <a:ln w="12700">
            <a:miter lim="400000"/>
          </a:ln>
        </p:spPr>
      </p:pic>
      <p:sp>
        <p:nvSpPr>
          <p:cNvPr id="222" name="Shape 222"/>
          <p:cNvSpPr/>
          <p:nvPr/>
        </p:nvSpPr>
        <p:spPr>
          <a:xfrm>
            <a:off x="543867" y="1940982"/>
            <a:ext cx="4448641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1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Типы данных</a:t>
            </a:r>
          </a:p>
        </p:txBody>
      </p:sp>
      <p:sp>
        <p:nvSpPr>
          <p:cNvPr id="223" name="Shape 223"/>
          <p:cNvSpPr/>
          <p:nvPr/>
        </p:nvSpPr>
        <p:spPr>
          <a:xfrm>
            <a:off x="1149308" y="2945341"/>
            <a:ext cx="596324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Динамическая типизация</a:t>
            </a:r>
          </a:p>
        </p:txBody>
      </p:sp>
      <p:sp>
        <p:nvSpPr>
          <p:cNvPr id="224" name="Shape 224"/>
          <p:cNvSpPr/>
          <p:nvPr/>
        </p:nvSpPr>
        <p:spPr>
          <a:xfrm>
            <a:off x="1149308" y="3505200"/>
            <a:ext cx="11841151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8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Примитивные типы (нет методов, неизменяемы)</a:t>
            </a:r>
          </a:p>
        </p:txBody>
      </p:sp>
      <p:sp>
        <p:nvSpPr>
          <p:cNvPr id="225" name="Shape 225"/>
          <p:cNvSpPr/>
          <p:nvPr/>
        </p:nvSpPr>
        <p:spPr>
          <a:xfrm>
            <a:off x="9954641" y="2946399"/>
            <a:ext cx="2527773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800" b="1">
                <a:solidFill>
                  <a:schemeClr val="accent6">
                    <a:hueOff val="-241736"/>
                    <a:satOff val="29413"/>
                    <a:lumOff val="20727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immutable</a:t>
            </a:r>
          </a:p>
        </p:txBody>
      </p:sp>
      <p:pic>
        <p:nvPicPr>
          <p:cNvPr id="226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l="9299" t="40573" r="70652" b="22827"/>
          <a:stretch>
            <a:fillRect/>
          </a:stretch>
        </p:blipFill>
        <p:spPr>
          <a:xfrm>
            <a:off x="1246650" y="4192112"/>
            <a:ext cx="2588883" cy="26584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t="22533" r="91740"/>
          <a:stretch>
            <a:fillRect/>
          </a:stretch>
        </p:blipFill>
        <p:spPr>
          <a:xfrm>
            <a:off x="54504" y="2884388"/>
            <a:ext cx="1065081" cy="5619354"/>
          </a:xfrm>
          <a:prstGeom prst="rect">
            <a:avLst/>
          </a:prstGeom>
          <a:ln w="12700">
            <a:miter lim="400000"/>
          </a:ln>
        </p:spPr>
      </p:pic>
      <p:sp>
        <p:nvSpPr>
          <p:cNvPr id="122" name="Shape 122"/>
          <p:cNvSpPr/>
          <p:nvPr/>
        </p:nvSpPr>
        <p:spPr>
          <a:xfrm>
            <a:off x="594259" y="1924049"/>
            <a:ext cx="2523884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1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Лекции</a:t>
            </a:r>
          </a:p>
        </p:txBody>
      </p:sp>
      <p:sp>
        <p:nvSpPr>
          <p:cNvPr id="123" name="Shape 123"/>
          <p:cNvSpPr/>
          <p:nvPr/>
        </p:nvSpPr>
        <p:spPr>
          <a:xfrm>
            <a:off x="1208575" y="2918883"/>
            <a:ext cx="274007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Обзор Javascript </a:t>
            </a:r>
          </a:p>
        </p:txBody>
      </p:sp>
      <p:sp>
        <p:nvSpPr>
          <p:cNvPr id="124" name="Shape 124"/>
          <p:cNvSpPr/>
          <p:nvPr/>
        </p:nvSpPr>
        <p:spPr>
          <a:xfrm>
            <a:off x="1208575" y="3376083"/>
            <a:ext cx="240164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JavaScript, ES6</a:t>
            </a:r>
          </a:p>
        </p:txBody>
      </p:sp>
      <p:sp>
        <p:nvSpPr>
          <p:cNvPr id="125" name="Shape 125"/>
          <p:cNvSpPr/>
          <p:nvPr/>
        </p:nvSpPr>
        <p:spPr>
          <a:xfrm>
            <a:off x="1208575" y="3782483"/>
            <a:ext cx="1689944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React, JSX</a:t>
            </a:r>
          </a:p>
        </p:txBody>
      </p:sp>
      <p:sp>
        <p:nvSpPr>
          <p:cNvPr id="126" name="Shape 126"/>
          <p:cNvSpPr/>
          <p:nvPr/>
        </p:nvSpPr>
        <p:spPr>
          <a:xfrm>
            <a:off x="1208575" y="4188883"/>
            <a:ext cx="773698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Компоненты, Свойства (Props), Состояние, Стиль</a:t>
            </a:r>
          </a:p>
        </p:txBody>
      </p:sp>
      <p:sp>
        <p:nvSpPr>
          <p:cNvPr id="127" name="Shape 127"/>
          <p:cNvSpPr/>
          <p:nvPr/>
        </p:nvSpPr>
        <p:spPr>
          <a:xfrm>
            <a:off x="1208575" y="4641849"/>
            <a:ext cx="887923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Компоненты, Views, Данные от пользователя (User input)</a:t>
            </a:r>
          </a:p>
        </p:txBody>
      </p:sp>
      <p:sp>
        <p:nvSpPr>
          <p:cNvPr id="128" name="Shape 128"/>
          <p:cNvSpPr/>
          <p:nvPr/>
        </p:nvSpPr>
        <p:spPr>
          <a:xfrm>
            <a:off x="1208575" y="5001683"/>
            <a:ext cx="145613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Дебаггиг</a:t>
            </a:r>
          </a:p>
        </p:txBody>
      </p:sp>
      <p:sp>
        <p:nvSpPr>
          <p:cNvPr id="129" name="Shape 129"/>
          <p:cNvSpPr/>
          <p:nvPr/>
        </p:nvSpPr>
        <p:spPr>
          <a:xfrm>
            <a:off x="1208575" y="5429249"/>
            <a:ext cx="1295252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Данные</a:t>
            </a:r>
          </a:p>
        </p:txBody>
      </p:sp>
      <p:sp>
        <p:nvSpPr>
          <p:cNvPr id="130" name="Shape 130"/>
          <p:cNvSpPr/>
          <p:nvPr/>
        </p:nvSpPr>
        <p:spPr>
          <a:xfrm>
            <a:off x="1185953" y="5839883"/>
            <a:ext cx="173518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Навигация</a:t>
            </a:r>
          </a:p>
        </p:txBody>
      </p:sp>
      <p:sp>
        <p:nvSpPr>
          <p:cNvPr id="131" name="Shape 131"/>
          <p:cNvSpPr/>
          <p:nvPr/>
        </p:nvSpPr>
        <p:spPr>
          <a:xfrm>
            <a:off x="1185953" y="6271683"/>
            <a:ext cx="305216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Экспо компоненты</a:t>
            </a:r>
          </a:p>
        </p:txBody>
      </p:sp>
      <p:sp>
        <p:nvSpPr>
          <p:cNvPr id="132" name="Shape 132"/>
          <p:cNvSpPr/>
          <p:nvPr/>
        </p:nvSpPr>
        <p:spPr>
          <a:xfrm>
            <a:off x="1185953" y="6682317"/>
            <a:ext cx="1045816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Redux</a:t>
            </a:r>
          </a:p>
        </p:txBody>
      </p:sp>
      <p:sp>
        <p:nvSpPr>
          <p:cNvPr id="133" name="Shape 133"/>
          <p:cNvSpPr/>
          <p:nvPr/>
        </p:nvSpPr>
        <p:spPr>
          <a:xfrm>
            <a:off x="1185953" y="7101417"/>
            <a:ext cx="3362623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Производительность</a:t>
            </a:r>
          </a:p>
        </p:txBody>
      </p:sp>
      <p:sp>
        <p:nvSpPr>
          <p:cNvPr id="134" name="Shape 134"/>
          <p:cNvSpPr/>
          <p:nvPr/>
        </p:nvSpPr>
        <p:spPr>
          <a:xfrm>
            <a:off x="1185953" y="7524749"/>
            <a:ext cx="4288632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Публикация, Тестирование</a:t>
            </a:r>
          </a:p>
        </p:txBody>
      </p:sp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t="24193" r="92127" b="10461"/>
          <a:stretch>
            <a:fillRect/>
          </a:stretch>
        </p:blipFill>
        <p:spPr>
          <a:xfrm>
            <a:off x="45839" y="3002280"/>
            <a:ext cx="1016596" cy="4746453"/>
          </a:xfrm>
          <a:prstGeom prst="rect">
            <a:avLst/>
          </a:prstGeom>
          <a:ln w="12700">
            <a:miter lim="400000"/>
          </a:ln>
        </p:spPr>
      </p:pic>
      <p:sp>
        <p:nvSpPr>
          <p:cNvPr id="229" name="Shape 229"/>
          <p:cNvSpPr/>
          <p:nvPr/>
        </p:nvSpPr>
        <p:spPr>
          <a:xfrm>
            <a:off x="543867" y="1940982"/>
            <a:ext cx="4448641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1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Типы данных</a:t>
            </a:r>
          </a:p>
        </p:txBody>
      </p:sp>
      <p:sp>
        <p:nvSpPr>
          <p:cNvPr id="230" name="Shape 230"/>
          <p:cNvSpPr/>
          <p:nvPr/>
        </p:nvSpPr>
        <p:spPr>
          <a:xfrm>
            <a:off x="1149308" y="2945341"/>
            <a:ext cx="596324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Динамическая типизация</a:t>
            </a:r>
          </a:p>
        </p:txBody>
      </p:sp>
      <p:sp>
        <p:nvSpPr>
          <p:cNvPr id="231" name="Shape 231"/>
          <p:cNvSpPr/>
          <p:nvPr/>
        </p:nvSpPr>
        <p:spPr>
          <a:xfrm>
            <a:off x="1149308" y="3505200"/>
            <a:ext cx="11841151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8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Примитивные типы (нет методов, неизменяемы)</a:t>
            </a:r>
          </a:p>
        </p:txBody>
      </p:sp>
      <p:sp>
        <p:nvSpPr>
          <p:cNvPr id="232" name="Shape 232"/>
          <p:cNvSpPr/>
          <p:nvPr/>
        </p:nvSpPr>
        <p:spPr>
          <a:xfrm>
            <a:off x="9954641" y="2946399"/>
            <a:ext cx="2527773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800" b="1">
                <a:solidFill>
                  <a:schemeClr val="accent6">
                    <a:hueOff val="-241736"/>
                    <a:satOff val="29413"/>
                    <a:lumOff val="20727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immutable</a:t>
            </a:r>
          </a:p>
        </p:txBody>
      </p:sp>
      <p:sp>
        <p:nvSpPr>
          <p:cNvPr id="233" name="Shape 233"/>
          <p:cNvSpPr/>
          <p:nvPr/>
        </p:nvSpPr>
        <p:spPr>
          <a:xfrm>
            <a:off x="1149308" y="6756399"/>
            <a:ext cx="2298726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8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Объекты</a:t>
            </a:r>
          </a:p>
        </p:txBody>
      </p:sp>
      <p:pic>
        <p:nvPicPr>
          <p:cNvPr id="234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l="9299" t="40573" r="70652" b="22827"/>
          <a:stretch>
            <a:fillRect/>
          </a:stretch>
        </p:blipFill>
        <p:spPr>
          <a:xfrm>
            <a:off x="1246650" y="4192112"/>
            <a:ext cx="2588883" cy="26584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6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r="65092" b="77844"/>
          <a:stretch>
            <a:fillRect/>
          </a:stretch>
        </p:blipFill>
        <p:spPr>
          <a:xfrm>
            <a:off x="0" y="838200"/>
            <a:ext cx="4539589" cy="162070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/>
          <p:nvPr/>
        </p:nvSpPr>
        <p:spPr>
          <a:xfrm>
            <a:off x="5041689" y="1543049"/>
            <a:ext cx="2921422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1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Coercion</a:t>
            </a:r>
          </a:p>
        </p:txBody>
      </p:sp>
    </p:spTree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/>
          <p:nvPr/>
        </p:nvSpPr>
        <p:spPr>
          <a:xfrm>
            <a:off x="4025230" y="1540932"/>
            <a:ext cx="4954340" cy="165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5100" b="1">
                <a:latin typeface="Helvetica"/>
                <a:ea typeface="Helvetica"/>
                <a:cs typeface="Helvetica"/>
                <a:sym typeface="Helvetica"/>
              </a:defRPr>
            </a:pPr>
            <a:r>
              <a:t>Coercion</a:t>
            </a:r>
          </a:p>
          <a:p>
            <a:pPr>
              <a:defRPr sz="5100" b="1">
                <a:latin typeface="Helvetica"/>
                <a:ea typeface="Helvetica"/>
                <a:cs typeface="Helvetica"/>
                <a:sym typeface="Helvetica"/>
              </a:defRPr>
            </a:pPr>
            <a:r>
              <a:t>(принуждение)</a:t>
            </a:r>
          </a:p>
        </p:txBody>
      </p:sp>
    </p:spTree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/>
          <p:nvPr/>
        </p:nvSpPr>
        <p:spPr>
          <a:xfrm>
            <a:off x="4025230" y="1540932"/>
            <a:ext cx="4954340" cy="165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5100" b="1">
                <a:latin typeface="Helvetica"/>
                <a:ea typeface="Helvetica"/>
                <a:cs typeface="Helvetica"/>
                <a:sym typeface="Helvetica"/>
              </a:defRPr>
            </a:pPr>
            <a:r>
              <a:t>Coercion</a:t>
            </a:r>
          </a:p>
          <a:p>
            <a:pPr>
              <a:defRPr sz="5100" b="1">
                <a:latin typeface="Helvetica"/>
                <a:ea typeface="Helvetica"/>
                <a:cs typeface="Helvetica"/>
                <a:sym typeface="Helvetica"/>
              </a:defRPr>
            </a:pPr>
            <a:r>
              <a:t>(принуждение)</a:t>
            </a:r>
          </a:p>
        </p:txBody>
      </p:sp>
      <p:pic>
        <p:nvPicPr>
          <p:cNvPr id="243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l="3645" t="22965" r="92344" b="51925"/>
          <a:stretch>
            <a:fillRect/>
          </a:stretch>
        </p:blipFill>
        <p:spPr>
          <a:xfrm>
            <a:off x="989210" y="3466438"/>
            <a:ext cx="521495" cy="1836804"/>
          </a:xfrm>
          <a:prstGeom prst="rect">
            <a:avLst/>
          </a:prstGeom>
          <a:ln w="12700">
            <a:miter lim="400000"/>
          </a:ln>
        </p:spPr>
      </p:pic>
      <p:sp>
        <p:nvSpPr>
          <p:cNvPr id="244" name="Shape 244"/>
          <p:cNvSpPr/>
          <p:nvPr/>
        </p:nvSpPr>
        <p:spPr>
          <a:xfrm>
            <a:off x="1674241" y="3509433"/>
            <a:ext cx="6611579" cy="60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3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Явное и неявное принуждение</a:t>
            </a:r>
          </a:p>
        </p:txBody>
      </p:sp>
      <p:pic>
        <p:nvPicPr>
          <p:cNvPr id="245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l="8063" t="32179" r="11567" b="47688"/>
          <a:stretch>
            <a:fillRect/>
          </a:stretch>
        </p:blipFill>
        <p:spPr>
          <a:xfrm>
            <a:off x="1563753" y="4140464"/>
            <a:ext cx="10451837" cy="147267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/>
          <p:nvPr/>
        </p:nvSpPr>
        <p:spPr>
          <a:xfrm>
            <a:off x="4025230" y="1540932"/>
            <a:ext cx="4954340" cy="165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5100" b="1">
                <a:latin typeface="Helvetica"/>
                <a:ea typeface="Helvetica"/>
                <a:cs typeface="Helvetica"/>
                <a:sym typeface="Helvetica"/>
              </a:defRPr>
            </a:pPr>
            <a:r>
              <a:t>Coercion</a:t>
            </a:r>
          </a:p>
          <a:p>
            <a:pPr>
              <a:defRPr sz="5100" b="1">
                <a:latin typeface="Helvetica"/>
                <a:ea typeface="Helvetica"/>
                <a:cs typeface="Helvetica"/>
                <a:sym typeface="Helvetica"/>
              </a:defRPr>
            </a:pPr>
            <a:r>
              <a:t>(принуждение)</a:t>
            </a:r>
          </a:p>
        </p:txBody>
      </p:sp>
      <p:pic>
        <p:nvPicPr>
          <p:cNvPr id="248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l="3645" t="22965" r="92344" b="51925"/>
          <a:stretch>
            <a:fillRect/>
          </a:stretch>
        </p:blipFill>
        <p:spPr>
          <a:xfrm>
            <a:off x="989210" y="3466438"/>
            <a:ext cx="521495" cy="1836804"/>
          </a:xfrm>
          <a:prstGeom prst="rect">
            <a:avLst/>
          </a:prstGeom>
          <a:ln w="12700">
            <a:miter lim="400000"/>
          </a:ln>
        </p:spPr>
      </p:pic>
      <p:sp>
        <p:nvSpPr>
          <p:cNvPr id="249" name="Shape 249"/>
          <p:cNvSpPr/>
          <p:nvPr/>
        </p:nvSpPr>
        <p:spPr>
          <a:xfrm>
            <a:off x="1674241" y="3509433"/>
            <a:ext cx="6611579" cy="60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3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Явное и неявное принуждение</a:t>
            </a:r>
          </a:p>
        </p:txBody>
      </p:sp>
      <p:pic>
        <p:nvPicPr>
          <p:cNvPr id="250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l="8063" t="32179" r="11567" b="43897"/>
          <a:stretch>
            <a:fillRect/>
          </a:stretch>
        </p:blipFill>
        <p:spPr>
          <a:xfrm>
            <a:off x="1563753" y="4140464"/>
            <a:ext cx="10451837" cy="1750022"/>
          </a:xfrm>
          <a:prstGeom prst="rect">
            <a:avLst/>
          </a:prstGeom>
          <a:ln w="12700">
            <a:miter lim="400000"/>
          </a:ln>
        </p:spPr>
      </p:pic>
      <p:sp>
        <p:nvSpPr>
          <p:cNvPr id="251" name="Shape 251"/>
          <p:cNvSpPr/>
          <p:nvPr/>
        </p:nvSpPr>
        <p:spPr>
          <a:xfrm>
            <a:off x="2859575" y="6648450"/>
            <a:ext cx="3049179" cy="495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6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принуждает типы</a:t>
            </a:r>
          </a:p>
        </p:txBody>
      </p:sp>
      <p:sp>
        <p:nvSpPr>
          <p:cNvPr id="252" name="Shape 252"/>
          <p:cNvSpPr/>
          <p:nvPr/>
        </p:nvSpPr>
        <p:spPr>
          <a:xfrm>
            <a:off x="3028908" y="7105650"/>
            <a:ext cx="6875017" cy="495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6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обязует использовать одинаковые типы</a:t>
            </a:r>
          </a:p>
        </p:txBody>
      </p:sp>
      <p:pic>
        <p:nvPicPr>
          <p:cNvPr id="253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l="4477" t="58433" r="25808" b="34071"/>
          <a:stretch>
            <a:fillRect/>
          </a:stretch>
        </p:blipFill>
        <p:spPr>
          <a:xfrm>
            <a:off x="1097359" y="6061008"/>
            <a:ext cx="9066147" cy="548285"/>
          </a:xfrm>
          <a:prstGeom prst="rect">
            <a:avLst/>
          </a:prstGeom>
          <a:ln w="12700">
            <a:miter lim="400000"/>
          </a:ln>
        </p:spPr>
      </p:pic>
      <p:pic>
        <p:nvPicPr>
          <p:cNvPr id="254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l="10078" t="67123" r="81508" b="21391"/>
          <a:stretch>
            <a:fillRect/>
          </a:stretch>
        </p:blipFill>
        <p:spPr>
          <a:xfrm>
            <a:off x="1814094" y="6696670"/>
            <a:ext cx="1094120" cy="84018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/>
          <p:nvPr/>
        </p:nvSpPr>
        <p:spPr>
          <a:xfrm>
            <a:off x="5095453" y="4438650"/>
            <a:ext cx="2813894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1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coercion</a:t>
            </a:r>
          </a:p>
        </p:txBody>
      </p:sp>
    </p:spTree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/>
          <p:nvPr/>
        </p:nvSpPr>
        <p:spPr>
          <a:xfrm>
            <a:off x="4087217" y="4438650"/>
            <a:ext cx="4830366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1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Truthy vs Falsy</a:t>
            </a:r>
          </a:p>
        </p:txBody>
      </p:sp>
    </p:spTree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/>
          <p:nvPr/>
        </p:nvSpPr>
        <p:spPr>
          <a:xfrm>
            <a:off x="2692037" y="4051300"/>
            <a:ext cx="7620726" cy="165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5100" b="1">
                <a:latin typeface="Helvetica"/>
                <a:ea typeface="Helvetica"/>
                <a:cs typeface="Helvetica"/>
                <a:sym typeface="Helvetica"/>
              </a:defRPr>
            </a:pPr>
            <a:r>
              <a:t>Truthy vs Falsy</a:t>
            </a:r>
          </a:p>
          <a:p>
            <a:pPr>
              <a:defRPr sz="51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(Правдивые и Фальши)</a:t>
            </a:r>
          </a:p>
        </p:txBody>
      </p:sp>
    </p:spTree>
  </p:cSld>
  <p:clrMapOvr>
    <a:masterClrMapping/>
  </p:clrMapOvr>
  <p:transition spd="slow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/>
          <p:nvPr/>
        </p:nvSpPr>
        <p:spPr>
          <a:xfrm>
            <a:off x="4087217" y="4438650"/>
            <a:ext cx="4830366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1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Truthy vs Falsy</a:t>
            </a: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t="24514" r="92331" b="32954"/>
          <a:stretch>
            <a:fillRect/>
          </a:stretch>
        </p:blipFill>
        <p:spPr>
          <a:xfrm>
            <a:off x="-29634" y="3012479"/>
            <a:ext cx="997216" cy="3111236"/>
          </a:xfrm>
          <a:prstGeom prst="rect">
            <a:avLst/>
          </a:prstGeom>
          <a:ln w="12700">
            <a:miter lim="400000"/>
          </a:ln>
        </p:spPr>
      </p:pic>
      <p:sp>
        <p:nvSpPr>
          <p:cNvPr id="137" name="Shape 137"/>
          <p:cNvSpPr/>
          <p:nvPr/>
        </p:nvSpPr>
        <p:spPr>
          <a:xfrm>
            <a:off x="459200" y="1924049"/>
            <a:ext cx="2974238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1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Проекты</a:t>
            </a:r>
          </a:p>
        </p:txBody>
      </p:sp>
      <p:sp>
        <p:nvSpPr>
          <p:cNvPr id="138" name="Shape 138"/>
          <p:cNvSpPr/>
          <p:nvPr/>
        </p:nvSpPr>
        <p:spPr>
          <a:xfrm>
            <a:off x="1115441" y="2882899"/>
            <a:ext cx="2259845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8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Проект 0</a:t>
            </a:r>
          </a:p>
        </p:txBody>
      </p:sp>
      <p:sp>
        <p:nvSpPr>
          <p:cNvPr id="139" name="Shape 139"/>
          <p:cNvSpPr/>
          <p:nvPr/>
        </p:nvSpPr>
        <p:spPr>
          <a:xfrm>
            <a:off x="1115441" y="3475566"/>
            <a:ext cx="2259845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8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Проект 1</a:t>
            </a:r>
          </a:p>
        </p:txBody>
      </p:sp>
      <p:sp>
        <p:nvSpPr>
          <p:cNvPr id="140" name="Shape 140"/>
          <p:cNvSpPr/>
          <p:nvPr/>
        </p:nvSpPr>
        <p:spPr>
          <a:xfrm>
            <a:off x="1115441" y="4072466"/>
            <a:ext cx="2259845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8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Проект 2</a:t>
            </a:r>
          </a:p>
        </p:txBody>
      </p:sp>
      <p:sp>
        <p:nvSpPr>
          <p:cNvPr id="141" name="Shape 141"/>
          <p:cNvSpPr/>
          <p:nvPr/>
        </p:nvSpPr>
        <p:spPr>
          <a:xfrm>
            <a:off x="1140841" y="4669366"/>
            <a:ext cx="4823186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8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Финальный Проект</a:t>
            </a:r>
          </a:p>
        </p:txBody>
      </p:sp>
    </p:spTree>
  </p:cSld>
  <p:clrMapOvr>
    <a:masterClrMapping/>
  </p:clrMapOvr>
  <p:transition spd="slow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4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t="21852" r="92355" b="60422"/>
          <a:stretch>
            <a:fillRect/>
          </a:stretch>
        </p:blipFill>
        <p:spPr>
          <a:xfrm>
            <a:off x="237066" y="3541646"/>
            <a:ext cx="994107" cy="1296592"/>
          </a:xfrm>
          <a:prstGeom prst="rect">
            <a:avLst/>
          </a:prstGeom>
          <a:ln w="12700">
            <a:miter lim="400000"/>
          </a:ln>
        </p:spPr>
      </p:pic>
      <p:sp>
        <p:nvSpPr>
          <p:cNvPr id="265" name="Shape 265"/>
          <p:cNvSpPr/>
          <p:nvPr/>
        </p:nvSpPr>
        <p:spPr>
          <a:xfrm>
            <a:off x="4087217" y="2152650"/>
            <a:ext cx="4830366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1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Truthy vs Falsy</a:t>
            </a:r>
          </a:p>
        </p:txBody>
      </p:sp>
      <p:sp>
        <p:nvSpPr>
          <p:cNvPr id="266" name="Shape 266"/>
          <p:cNvSpPr/>
          <p:nvPr/>
        </p:nvSpPr>
        <p:spPr>
          <a:xfrm>
            <a:off x="1386375" y="3644900"/>
            <a:ext cx="3508438" cy="60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3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Фолзи значения</a:t>
            </a:r>
          </a:p>
        </p:txBody>
      </p:sp>
    </p:spTree>
  </p:cSld>
  <p:clrMapOvr>
    <a:masterClrMapping/>
  </p:clrMapOvr>
  <p:transition spd="slow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t="21852" r="92355" b="60422"/>
          <a:stretch>
            <a:fillRect/>
          </a:stretch>
        </p:blipFill>
        <p:spPr>
          <a:xfrm>
            <a:off x="237066" y="3541646"/>
            <a:ext cx="994107" cy="1296592"/>
          </a:xfrm>
          <a:prstGeom prst="rect">
            <a:avLst/>
          </a:prstGeom>
          <a:ln w="12700">
            <a:miter lim="400000"/>
          </a:ln>
        </p:spPr>
      </p:pic>
      <p:sp>
        <p:nvSpPr>
          <p:cNvPr id="269" name="Shape 269"/>
          <p:cNvSpPr/>
          <p:nvPr/>
        </p:nvSpPr>
        <p:spPr>
          <a:xfrm>
            <a:off x="4087217" y="2152650"/>
            <a:ext cx="4830366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1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Truthy vs Falsy</a:t>
            </a:r>
          </a:p>
        </p:txBody>
      </p:sp>
      <p:sp>
        <p:nvSpPr>
          <p:cNvPr id="270" name="Shape 270"/>
          <p:cNvSpPr/>
          <p:nvPr/>
        </p:nvSpPr>
        <p:spPr>
          <a:xfrm>
            <a:off x="1386375" y="3644900"/>
            <a:ext cx="3508438" cy="60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3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Фолзи значения</a:t>
            </a:r>
          </a:p>
        </p:txBody>
      </p:sp>
      <p:pic>
        <p:nvPicPr>
          <p:cNvPr id="271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l="8736" t="32109" r="64240" b="34944"/>
          <a:stretch>
            <a:fillRect/>
          </a:stretch>
        </p:blipFill>
        <p:spPr>
          <a:xfrm>
            <a:off x="1373253" y="4291938"/>
            <a:ext cx="3514330" cy="24100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t="21852" r="92355" b="60422"/>
          <a:stretch>
            <a:fillRect/>
          </a:stretch>
        </p:blipFill>
        <p:spPr>
          <a:xfrm>
            <a:off x="237066" y="3541646"/>
            <a:ext cx="994107" cy="1296592"/>
          </a:xfrm>
          <a:prstGeom prst="rect">
            <a:avLst/>
          </a:prstGeom>
          <a:ln w="12700">
            <a:miter lim="400000"/>
          </a:ln>
        </p:spPr>
      </p:pic>
      <p:sp>
        <p:nvSpPr>
          <p:cNvPr id="274" name="Shape 274"/>
          <p:cNvSpPr/>
          <p:nvPr/>
        </p:nvSpPr>
        <p:spPr>
          <a:xfrm>
            <a:off x="4087217" y="2152650"/>
            <a:ext cx="4830366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1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Truthy vs Falsy</a:t>
            </a:r>
          </a:p>
        </p:txBody>
      </p:sp>
      <p:sp>
        <p:nvSpPr>
          <p:cNvPr id="275" name="Shape 275"/>
          <p:cNvSpPr/>
          <p:nvPr/>
        </p:nvSpPr>
        <p:spPr>
          <a:xfrm>
            <a:off x="1386375" y="3644900"/>
            <a:ext cx="3508438" cy="60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3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Фолзи значения</a:t>
            </a:r>
          </a:p>
        </p:txBody>
      </p:sp>
      <p:sp>
        <p:nvSpPr>
          <p:cNvPr id="276" name="Shape 276"/>
          <p:cNvSpPr/>
          <p:nvPr/>
        </p:nvSpPr>
        <p:spPr>
          <a:xfrm>
            <a:off x="1386375" y="6726766"/>
            <a:ext cx="3513758" cy="60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3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Труфи значения</a:t>
            </a:r>
          </a:p>
        </p:txBody>
      </p:sp>
      <p:pic>
        <p:nvPicPr>
          <p:cNvPr id="277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t="59689" r="92406" b="21852"/>
          <a:stretch>
            <a:fillRect/>
          </a:stretch>
        </p:blipFill>
        <p:spPr>
          <a:xfrm>
            <a:off x="237066" y="6309518"/>
            <a:ext cx="987559" cy="1350236"/>
          </a:xfrm>
          <a:prstGeom prst="rect">
            <a:avLst/>
          </a:prstGeom>
          <a:ln w="12700">
            <a:miter lim="400000"/>
          </a:ln>
        </p:spPr>
      </p:pic>
      <p:pic>
        <p:nvPicPr>
          <p:cNvPr id="278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l="8736" t="32109" r="64240" b="34944"/>
          <a:stretch>
            <a:fillRect/>
          </a:stretch>
        </p:blipFill>
        <p:spPr>
          <a:xfrm>
            <a:off x="1373253" y="4291938"/>
            <a:ext cx="3514330" cy="24100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0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t="21852" r="92355" b="60422"/>
          <a:stretch>
            <a:fillRect/>
          </a:stretch>
        </p:blipFill>
        <p:spPr>
          <a:xfrm>
            <a:off x="237066" y="3541646"/>
            <a:ext cx="994107" cy="1296592"/>
          </a:xfrm>
          <a:prstGeom prst="rect">
            <a:avLst/>
          </a:prstGeom>
          <a:ln w="12700">
            <a:miter lim="400000"/>
          </a:ln>
        </p:spPr>
      </p:pic>
      <p:sp>
        <p:nvSpPr>
          <p:cNvPr id="281" name="Shape 281"/>
          <p:cNvSpPr/>
          <p:nvPr/>
        </p:nvSpPr>
        <p:spPr>
          <a:xfrm>
            <a:off x="4087217" y="2152650"/>
            <a:ext cx="4830366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1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Truthy vs Falsy</a:t>
            </a:r>
          </a:p>
        </p:txBody>
      </p:sp>
      <p:sp>
        <p:nvSpPr>
          <p:cNvPr id="282" name="Shape 282"/>
          <p:cNvSpPr/>
          <p:nvPr/>
        </p:nvSpPr>
        <p:spPr>
          <a:xfrm>
            <a:off x="1386375" y="3644900"/>
            <a:ext cx="3508438" cy="60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3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Фолзи значения</a:t>
            </a:r>
          </a:p>
        </p:txBody>
      </p:sp>
      <p:sp>
        <p:nvSpPr>
          <p:cNvPr id="283" name="Shape 283"/>
          <p:cNvSpPr/>
          <p:nvPr/>
        </p:nvSpPr>
        <p:spPr>
          <a:xfrm>
            <a:off x="1386375" y="6726766"/>
            <a:ext cx="3513758" cy="60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3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Труфи значения</a:t>
            </a:r>
          </a:p>
        </p:txBody>
      </p:sp>
      <p:pic>
        <p:nvPicPr>
          <p:cNvPr id="284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t="59689" r="92406" b="21852"/>
          <a:stretch>
            <a:fillRect/>
          </a:stretch>
        </p:blipFill>
        <p:spPr>
          <a:xfrm>
            <a:off x="237066" y="6309518"/>
            <a:ext cx="987559" cy="1350236"/>
          </a:xfrm>
          <a:prstGeom prst="rect">
            <a:avLst/>
          </a:prstGeom>
          <a:ln w="12700">
            <a:miter lim="400000"/>
          </a:ln>
        </p:spPr>
      </p:pic>
      <p:pic>
        <p:nvPicPr>
          <p:cNvPr id="285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l="8736" t="32109" r="64240" b="34944"/>
          <a:stretch>
            <a:fillRect/>
          </a:stretch>
        </p:blipFill>
        <p:spPr>
          <a:xfrm>
            <a:off x="1373253" y="4291938"/>
            <a:ext cx="3514330" cy="2410090"/>
          </a:xfrm>
          <a:prstGeom prst="rect">
            <a:avLst/>
          </a:prstGeom>
          <a:ln w="12700">
            <a:miter lim="400000"/>
          </a:ln>
        </p:spPr>
      </p:pic>
      <p:pic>
        <p:nvPicPr>
          <p:cNvPr id="286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l="9082" t="73655" r="87812" b="18294"/>
          <a:stretch>
            <a:fillRect/>
          </a:stretch>
        </p:blipFill>
        <p:spPr>
          <a:xfrm>
            <a:off x="1418166" y="7378104"/>
            <a:ext cx="403822" cy="588898"/>
          </a:xfrm>
          <a:prstGeom prst="rect">
            <a:avLst/>
          </a:prstGeom>
          <a:ln w="12700">
            <a:miter lim="400000"/>
          </a:ln>
        </p:spPr>
      </p:pic>
      <p:pic>
        <p:nvPicPr>
          <p:cNvPr id="287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l="13823" t="73835" r="82805" b="19158"/>
          <a:stretch>
            <a:fillRect/>
          </a:stretch>
        </p:blipFill>
        <p:spPr>
          <a:xfrm>
            <a:off x="2034778" y="7391267"/>
            <a:ext cx="438349" cy="51249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t="21852" r="92355" b="60422"/>
          <a:stretch>
            <a:fillRect/>
          </a:stretch>
        </p:blipFill>
        <p:spPr>
          <a:xfrm>
            <a:off x="237066" y="3541646"/>
            <a:ext cx="994107" cy="1296592"/>
          </a:xfrm>
          <a:prstGeom prst="rect">
            <a:avLst/>
          </a:prstGeom>
          <a:ln w="12700">
            <a:miter lim="400000"/>
          </a:ln>
        </p:spPr>
      </p:pic>
      <p:sp>
        <p:nvSpPr>
          <p:cNvPr id="290" name="Shape 290"/>
          <p:cNvSpPr/>
          <p:nvPr/>
        </p:nvSpPr>
        <p:spPr>
          <a:xfrm>
            <a:off x="4087217" y="2152650"/>
            <a:ext cx="4830366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1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Truthy vs Falsy</a:t>
            </a:r>
          </a:p>
        </p:txBody>
      </p:sp>
      <p:sp>
        <p:nvSpPr>
          <p:cNvPr id="291" name="Shape 291"/>
          <p:cNvSpPr/>
          <p:nvPr/>
        </p:nvSpPr>
        <p:spPr>
          <a:xfrm>
            <a:off x="1386375" y="3644900"/>
            <a:ext cx="3508438" cy="60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3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Фолзи значения</a:t>
            </a:r>
          </a:p>
        </p:txBody>
      </p:sp>
      <p:sp>
        <p:nvSpPr>
          <p:cNvPr id="292" name="Shape 292"/>
          <p:cNvSpPr/>
          <p:nvPr/>
        </p:nvSpPr>
        <p:spPr>
          <a:xfrm>
            <a:off x="1386375" y="6726766"/>
            <a:ext cx="3513758" cy="60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3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Труфи значения</a:t>
            </a:r>
          </a:p>
        </p:txBody>
      </p:sp>
      <p:pic>
        <p:nvPicPr>
          <p:cNvPr id="293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t="59689" r="92406" b="21852"/>
          <a:stretch>
            <a:fillRect/>
          </a:stretch>
        </p:blipFill>
        <p:spPr>
          <a:xfrm>
            <a:off x="237066" y="6309518"/>
            <a:ext cx="987559" cy="1350236"/>
          </a:xfrm>
          <a:prstGeom prst="rect">
            <a:avLst/>
          </a:prstGeom>
          <a:ln w="12700">
            <a:miter lim="400000"/>
          </a:ln>
        </p:spPr>
      </p:pic>
      <p:pic>
        <p:nvPicPr>
          <p:cNvPr id="294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l="8736" t="32109" r="64240" b="34944"/>
          <a:stretch>
            <a:fillRect/>
          </a:stretch>
        </p:blipFill>
        <p:spPr>
          <a:xfrm>
            <a:off x="1373253" y="4291938"/>
            <a:ext cx="3514330" cy="2410090"/>
          </a:xfrm>
          <a:prstGeom prst="rect">
            <a:avLst/>
          </a:prstGeom>
          <a:ln w="12700">
            <a:miter lim="400000"/>
          </a:ln>
        </p:spPr>
      </p:pic>
      <p:pic>
        <p:nvPicPr>
          <p:cNvPr id="295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l="9082" t="73655" r="87677" b="13972"/>
          <a:stretch>
            <a:fillRect/>
          </a:stretch>
        </p:blipFill>
        <p:spPr>
          <a:xfrm>
            <a:off x="1418166" y="7378104"/>
            <a:ext cx="421483" cy="905009"/>
          </a:xfrm>
          <a:prstGeom prst="rect">
            <a:avLst/>
          </a:prstGeom>
          <a:ln w="12700">
            <a:miter lim="400000"/>
          </a:ln>
        </p:spPr>
      </p:pic>
      <p:pic>
        <p:nvPicPr>
          <p:cNvPr id="296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l="13823" t="73835" r="82263" b="13292"/>
          <a:stretch>
            <a:fillRect/>
          </a:stretch>
        </p:blipFill>
        <p:spPr>
          <a:xfrm>
            <a:off x="2034778" y="7391267"/>
            <a:ext cx="508927" cy="94165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8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t="21852" r="92355" b="60422"/>
          <a:stretch>
            <a:fillRect/>
          </a:stretch>
        </p:blipFill>
        <p:spPr>
          <a:xfrm>
            <a:off x="237066" y="3541646"/>
            <a:ext cx="994107" cy="1296592"/>
          </a:xfrm>
          <a:prstGeom prst="rect">
            <a:avLst/>
          </a:prstGeom>
          <a:ln w="12700">
            <a:miter lim="400000"/>
          </a:ln>
        </p:spPr>
      </p:pic>
      <p:sp>
        <p:nvSpPr>
          <p:cNvPr id="299" name="Shape 299"/>
          <p:cNvSpPr/>
          <p:nvPr/>
        </p:nvSpPr>
        <p:spPr>
          <a:xfrm>
            <a:off x="4087217" y="2152650"/>
            <a:ext cx="4830366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1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Truthy vs Falsy</a:t>
            </a:r>
          </a:p>
        </p:txBody>
      </p:sp>
      <p:sp>
        <p:nvSpPr>
          <p:cNvPr id="300" name="Shape 300"/>
          <p:cNvSpPr/>
          <p:nvPr/>
        </p:nvSpPr>
        <p:spPr>
          <a:xfrm>
            <a:off x="2066660" y="8307916"/>
            <a:ext cx="2603216" cy="495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6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Все остальные</a:t>
            </a:r>
          </a:p>
        </p:txBody>
      </p:sp>
      <p:sp>
        <p:nvSpPr>
          <p:cNvPr id="301" name="Shape 301"/>
          <p:cNvSpPr/>
          <p:nvPr/>
        </p:nvSpPr>
        <p:spPr>
          <a:xfrm>
            <a:off x="1386375" y="3644900"/>
            <a:ext cx="3508438" cy="60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3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Фолзи значения</a:t>
            </a:r>
          </a:p>
        </p:txBody>
      </p:sp>
      <p:sp>
        <p:nvSpPr>
          <p:cNvPr id="302" name="Shape 302"/>
          <p:cNvSpPr/>
          <p:nvPr/>
        </p:nvSpPr>
        <p:spPr>
          <a:xfrm>
            <a:off x="1386375" y="6726766"/>
            <a:ext cx="3513758" cy="60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3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Труфи значения</a:t>
            </a:r>
          </a:p>
        </p:txBody>
      </p:sp>
      <p:pic>
        <p:nvPicPr>
          <p:cNvPr id="303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t="59689" r="92406" b="21852"/>
          <a:stretch>
            <a:fillRect/>
          </a:stretch>
        </p:blipFill>
        <p:spPr>
          <a:xfrm>
            <a:off x="237066" y="6309518"/>
            <a:ext cx="987559" cy="1350236"/>
          </a:xfrm>
          <a:prstGeom prst="rect">
            <a:avLst/>
          </a:prstGeom>
          <a:ln w="12700">
            <a:miter lim="400000"/>
          </a:ln>
        </p:spPr>
      </p:pic>
      <p:pic>
        <p:nvPicPr>
          <p:cNvPr id="304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l="8736" t="32109" r="64240" b="34944"/>
          <a:stretch>
            <a:fillRect/>
          </a:stretch>
        </p:blipFill>
        <p:spPr>
          <a:xfrm>
            <a:off x="1373253" y="4291938"/>
            <a:ext cx="3514330" cy="2410090"/>
          </a:xfrm>
          <a:prstGeom prst="rect">
            <a:avLst/>
          </a:prstGeom>
          <a:ln w="12700">
            <a:miter lim="400000"/>
          </a:ln>
        </p:spPr>
      </p:pic>
      <p:pic>
        <p:nvPicPr>
          <p:cNvPr id="305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l="9082" t="73655" r="87812" b="4498"/>
          <a:stretch>
            <a:fillRect/>
          </a:stretch>
        </p:blipFill>
        <p:spPr>
          <a:xfrm>
            <a:off x="1418166" y="7378104"/>
            <a:ext cx="403822" cy="1598085"/>
          </a:xfrm>
          <a:prstGeom prst="rect">
            <a:avLst/>
          </a:prstGeom>
          <a:ln w="12700">
            <a:miter lim="400000"/>
          </a:ln>
        </p:spPr>
      </p:pic>
      <p:pic>
        <p:nvPicPr>
          <p:cNvPr id="306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l="13823" t="73835" r="82263" b="13292"/>
          <a:stretch>
            <a:fillRect/>
          </a:stretch>
        </p:blipFill>
        <p:spPr>
          <a:xfrm>
            <a:off x="2034778" y="7391267"/>
            <a:ext cx="508927" cy="94165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r="8363" b="77224"/>
          <a:stretch>
            <a:fillRect/>
          </a:stretch>
        </p:blipFill>
        <p:spPr>
          <a:xfrm>
            <a:off x="0" y="1219200"/>
            <a:ext cx="11917099" cy="166608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0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r="8363" b="77224"/>
          <a:stretch>
            <a:fillRect/>
          </a:stretch>
        </p:blipFill>
        <p:spPr>
          <a:xfrm>
            <a:off x="0" y="1219200"/>
            <a:ext cx="11917099" cy="1666082"/>
          </a:xfrm>
          <a:prstGeom prst="rect">
            <a:avLst/>
          </a:prstGeom>
          <a:ln w="12700">
            <a:miter lim="400000"/>
          </a:ln>
        </p:spPr>
      </p:pic>
      <p:sp>
        <p:nvSpPr>
          <p:cNvPr id="311" name="Shape 311"/>
          <p:cNvSpPr/>
          <p:nvPr/>
        </p:nvSpPr>
        <p:spPr>
          <a:xfrm>
            <a:off x="611675" y="2978149"/>
            <a:ext cx="6837628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7710" indent="-397710" algn="l">
              <a:buSzPct val="200000"/>
              <a:buChar char="•"/>
              <a:defRPr sz="3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Сколько объектов я указал?</a:t>
            </a:r>
          </a:p>
        </p:txBody>
      </p:sp>
    </p:spTree>
  </p:cSld>
  <p:clrMapOvr>
    <a:masterClrMapping/>
  </p:clrMapOvr>
  <p:transition spd="slow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3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r="8363" b="77224"/>
          <a:stretch>
            <a:fillRect/>
          </a:stretch>
        </p:blipFill>
        <p:spPr>
          <a:xfrm>
            <a:off x="0" y="1219200"/>
            <a:ext cx="11917099" cy="1666082"/>
          </a:xfrm>
          <a:prstGeom prst="rect">
            <a:avLst/>
          </a:prstGeom>
          <a:ln w="12700">
            <a:miter lim="400000"/>
          </a:ln>
        </p:spPr>
      </p:pic>
      <p:sp>
        <p:nvSpPr>
          <p:cNvPr id="314" name="Shape 314"/>
          <p:cNvSpPr/>
          <p:nvPr/>
        </p:nvSpPr>
        <p:spPr>
          <a:xfrm>
            <a:off x="611675" y="2978149"/>
            <a:ext cx="6837628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7710" indent="-397710" algn="l">
              <a:buSzPct val="200000"/>
              <a:buChar char="•"/>
              <a:defRPr sz="3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Сколько объектов я указал?</a:t>
            </a:r>
          </a:p>
        </p:txBody>
      </p:sp>
      <p:sp>
        <p:nvSpPr>
          <p:cNvPr id="315" name="Shape 315"/>
          <p:cNvSpPr/>
          <p:nvPr/>
        </p:nvSpPr>
        <p:spPr>
          <a:xfrm>
            <a:off x="611675" y="3604683"/>
            <a:ext cx="4190112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7710" indent="-397710" algn="l">
              <a:buSzPct val="200000"/>
              <a:buChar char="•"/>
              <a:defRPr sz="3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На самом деле 4.</a:t>
            </a:r>
          </a:p>
        </p:txBody>
      </p:sp>
    </p:spTree>
  </p:cSld>
  <p:clrMapOvr>
    <a:masterClrMapping/>
  </p:clrMapOvr>
  <p:transition spd="slow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r="8363" b="77224"/>
          <a:stretch>
            <a:fillRect/>
          </a:stretch>
        </p:blipFill>
        <p:spPr>
          <a:xfrm>
            <a:off x="0" y="1219200"/>
            <a:ext cx="11917099" cy="1666082"/>
          </a:xfrm>
          <a:prstGeom prst="rect">
            <a:avLst/>
          </a:prstGeom>
          <a:ln w="12700">
            <a:miter lim="400000"/>
          </a:ln>
        </p:spPr>
      </p:pic>
      <p:sp>
        <p:nvSpPr>
          <p:cNvPr id="318" name="Shape 318"/>
          <p:cNvSpPr/>
          <p:nvPr/>
        </p:nvSpPr>
        <p:spPr>
          <a:xfrm>
            <a:off x="611675" y="2978149"/>
            <a:ext cx="6837628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7710" indent="-397710" algn="l">
              <a:buSzPct val="200000"/>
              <a:buChar char="•"/>
              <a:defRPr sz="3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Сколько объектов я указал?</a:t>
            </a:r>
          </a:p>
        </p:txBody>
      </p:sp>
      <p:sp>
        <p:nvSpPr>
          <p:cNvPr id="319" name="Shape 319"/>
          <p:cNvSpPr/>
          <p:nvPr/>
        </p:nvSpPr>
        <p:spPr>
          <a:xfrm>
            <a:off x="611675" y="3604683"/>
            <a:ext cx="4190112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7710" indent="-397710" algn="l">
              <a:buSzPct val="200000"/>
              <a:buChar char="•"/>
              <a:defRPr sz="3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На самом деле 4.</a:t>
            </a:r>
          </a:p>
        </p:txBody>
      </p:sp>
      <p:sp>
        <p:nvSpPr>
          <p:cNvPr id="320" name="Shape 320"/>
          <p:cNvSpPr/>
          <p:nvPr/>
        </p:nvSpPr>
        <p:spPr>
          <a:xfrm>
            <a:off x="594741" y="5289549"/>
            <a:ext cx="4846246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7710" indent="-397710" algn="l">
              <a:buSzPct val="200000"/>
              <a:buChar char="•"/>
              <a:defRPr sz="3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Остальное объекты</a:t>
            </a: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777" y="1219200"/>
            <a:ext cx="13004801" cy="73152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2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r="8363" b="77224"/>
          <a:stretch>
            <a:fillRect/>
          </a:stretch>
        </p:blipFill>
        <p:spPr>
          <a:xfrm>
            <a:off x="0" y="1219200"/>
            <a:ext cx="11917099" cy="1666082"/>
          </a:xfrm>
          <a:prstGeom prst="rect">
            <a:avLst/>
          </a:prstGeom>
          <a:ln w="12700">
            <a:miter lim="400000"/>
          </a:ln>
        </p:spPr>
      </p:pic>
      <p:sp>
        <p:nvSpPr>
          <p:cNvPr id="323" name="Shape 323"/>
          <p:cNvSpPr/>
          <p:nvPr/>
        </p:nvSpPr>
        <p:spPr>
          <a:xfrm>
            <a:off x="611675" y="2978149"/>
            <a:ext cx="6837628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7710" indent="-397710" algn="l">
              <a:buSzPct val="200000"/>
              <a:buChar char="•"/>
              <a:defRPr sz="3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Сколько объектов я указал?</a:t>
            </a:r>
          </a:p>
        </p:txBody>
      </p:sp>
      <p:sp>
        <p:nvSpPr>
          <p:cNvPr id="324" name="Shape 324"/>
          <p:cNvSpPr/>
          <p:nvPr/>
        </p:nvSpPr>
        <p:spPr>
          <a:xfrm>
            <a:off x="611675" y="3604683"/>
            <a:ext cx="4190112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7710" indent="-397710" algn="l">
              <a:buSzPct val="200000"/>
              <a:buChar char="•"/>
              <a:defRPr sz="3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На самом деле 4.</a:t>
            </a:r>
          </a:p>
        </p:txBody>
      </p:sp>
      <p:sp>
        <p:nvSpPr>
          <p:cNvPr id="325" name="Shape 325"/>
          <p:cNvSpPr/>
          <p:nvPr/>
        </p:nvSpPr>
        <p:spPr>
          <a:xfrm>
            <a:off x="594741" y="5289549"/>
            <a:ext cx="4846246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7710" indent="-397710" algn="l">
              <a:buSzPct val="200000"/>
              <a:buChar char="•"/>
              <a:defRPr sz="3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Остальное объекты</a:t>
            </a:r>
          </a:p>
        </p:txBody>
      </p:sp>
      <p:sp>
        <p:nvSpPr>
          <p:cNvPr id="326" name="Shape 326"/>
          <p:cNvSpPr/>
          <p:nvPr/>
        </p:nvSpPr>
        <p:spPr>
          <a:xfrm>
            <a:off x="594741" y="5933016"/>
            <a:ext cx="12209617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7710" indent="-397710" algn="l">
              <a:buSzPct val="200000"/>
              <a:buChar char="•"/>
              <a:defRPr sz="3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Прототипное наследование (продолжение следует…)</a:t>
            </a:r>
          </a:p>
        </p:txBody>
      </p:sp>
    </p:spTree>
  </p:cSld>
  <p:clrMapOvr>
    <a:masterClrMapping/>
  </p:clrMapOvr>
  <p:transition spd="slow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8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r="18015" b="77254"/>
          <a:stretch>
            <a:fillRect/>
          </a:stretch>
        </p:blipFill>
        <p:spPr>
          <a:xfrm>
            <a:off x="0" y="1219200"/>
            <a:ext cx="10661915" cy="166389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0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r="18015" b="77254"/>
          <a:stretch>
            <a:fillRect/>
          </a:stretch>
        </p:blipFill>
        <p:spPr>
          <a:xfrm>
            <a:off x="0" y="1219200"/>
            <a:ext cx="10661915" cy="1663899"/>
          </a:xfrm>
          <a:prstGeom prst="rect">
            <a:avLst/>
          </a:prstGeom>
          <a:ln w="12700">
            <a:miter lim="400000"/>
          </a:ln>
        </p:spPr>
      </p:pic>
      <p:sp>
        <p:nvSpPr>
          <p:cNvPr id="331" name="Shape 331"/>
          <p:cNvSpPr/>
          <p:nvPr/>
        </p:nvSpPr>
        <p:spPr>
          <a:xfrm>
            <a:off x="568949" y="2978149"/>
            <a:ext cx="9524149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7710" indent="-397710" algn="l">
              <a:buSzPct val="200000"/>
              <a:buChar char="•"/>
              <a:defRPr sz="3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Все примитивы неизменяемы (immutable)</a:t>
            </a:r>
          </a:p>
        </p:txBody>
      </p:sp>
    </p:spTree>
  </p:cSld>
  <p:clrMapOvr>
    <a:masterClrMapping/>
  </p:clrMapOvr>
  <p:transition spd="slow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r="18015" b="77254"/>
          <a:stretch>
            <a:fillRect/>
          </a:stretch>
        </p:blipFill>
        <p:spPr>
          <a:xfrm>
            <a:off x="0" y="1219200"/>
            <a:ext cx="10661915" cy="1663899"/>
          </a:xfrm>
          <a:prstGeom prst="rect">
            <a:avLst/>
          </a:prstGeom>
          <a:ln w="12700">
            <a:miter lim="400000"/>
          </a:ln>
        </p:spPr>
      </p:pic>
      <p:sp>
        <p:nvSpPr>
          <p:cNvPr id="334" name="Shape 334"/>
          <p:cNvSpPr/>
          <p:nvPr/>
        </p:nvSpPr>
        <p:spPr>
          <a:xfrm>
            <a:off x="568949" y="2978149"/>
            <a:ext cx="9524149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7710" indent="-397710" algn="l">
              <a:buSzPct val="200000"/>
              <a:buChar char="•"/>
              <a:defRPr sz="3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Все примитивы неизменяемы (immutable)</a:t>
            </a:r>
          </a:p>
        </p:txBody>
      </p:sp>
      <p:sp>
        <p:nvSpPr>
          <p:cNvPr id="335" name="Shape 335"/>
          <p:cNvSpPr/>
          <p:nvPr/>
        </p:nvSpPr>
        <p:spPr>
          <a:xfrm>
            <a:off x="577808" y="3539066"/>
            <a:ext cx="11361114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97710" indent="-397710" algn="l">
              <a:buSzPct val="200000"/>
              <a:buChar char="•"/>
              <a:defRPr sz="3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Объекты изменяемы (mutable) и хранятся только по ссылке</a:t>
            </a:r>
          </a:p>
        </p:txBody>
      </p:sp>
    </p:spTree>
  </p:cSld>
  <p:clrMapOvr>
    <a:masterClrMapping/>
  </p:clrMapOvr>
  <p:transition spd="slow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r="18015" b="77254"/>
          <a:stretch>
            <a:fillRect/>
          </a:stretch>
        </p:blipFill>
        <p:spPr>
          <a:xfrm>
            <a:off x="0" y="1219200"/>
            <a:ext cx="10661915" cy="1663899"/>
          </a:xfrm>
          <a:prstGeom prst="rect">
            <a:avLst/>
          </a:prstGeom>
          <a:ln w="12700">
            <a:miter lim="400000"/>
          </a:ln>
        </p:spPr>
      </p:pic>
      <p:sp>
        <p:nvSpPr>
          <p:cNvPr id="338" name="Shape 338"/>
          <p:cNvSpPr/>
          <p:nvPr/>
        </p:nvSpPr>
        <p:spPr>
          <a:xfrm>
            <a:off x="568949" y="2978149"/>
            <a:ext cx="9524149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7710" indent="-397710" algn="l">
              <a:buSzPct val="200000"/>
              <a:buChar char="•"/>
              <a:defRPr sz="3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Все примитивы неизменяемы (immutable)</a:t>
            </a:r>
          </a:p>
        </p:txBody>
      </p:sp>
      <p:sp>
        <p:nvSpPr>
          <p:cNvPr id="339" name="Shape 339"/>
          <p:cNvSpPr/>
          <p:nvPr/>
        </p:nvSpPr>
        <p:spPr>
          <a:xfrm>
            <a:off x="577808" y="3539066"/>
            <a:ext cx="11361114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97710" indent="-397710" algn="l">
              <a:buSzPct val="200000"/>
              <a:buChar char="•"/>
              <a:defRPr sz="3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Объекты изменяемы (mutable) и хранятся только по ссылке</a:t>
            </a:r>
          </a:p>
        </p:txBody>
      </p:sp>
      <p:sp>
        <p:nvSpPr>
          <p:cNvPr id="340" name="Shape 340"/>
          <p:cNvSpPr/>
          <p:nvPr/>
        </p:nvSpPr>
        <p:spPr>
          <a:xfrm>
            <a:off x="560875" y="5899149"/>
            <a:ext cx="12333590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7710" indent="-397710" algn="l">
              <a:buSzPct val="200000"/>
              <a:buChar char="•"/>
              <a:defRPr sz="3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Копирование по ссылке vs. копирование по значению</a:t>
            </a:r>
          </a:p>
        </p:txBody>
      </p:sp>
    </p:spTree>
  </p:cSld>
  <p:clrMapOvr>
    <a:masterClrMapping/>
  </p:clrMapOvr>
  <p:transition spd="slow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2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b="77190"/>
          <a:stretch>
            <a:fillRect/>
          </a:stretch>
        </p:blipFill>
        <p:spPr>
          <a:xfrm>
            <a:off x="-4168" y="327818"/>
            <a:ext cx="13013269" cy="1669654"/>
          </a:xfrm>
          <a:prstGeom prst="rect">
            <a:avLst/>
          </a:prstGeom>
          <a:ln w="12700">
            <a:miter lim="400000"/>
          </a:ln>
        </p:spPr>
      </p:pic>
      <p:sp>
        <p:nvSpPr>
          <p:cNvPr id="343" name="Shape 343"/>
          <p:cNvSpPr/>
          <p:nvPr/>
        </p:nvSpPr>
        <p:spPr>
          <a:xfrm>
            <a:off x="410900" y="1708149"/>
            <a:ext cx="9507533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1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(прототипное наследование)</a:t>
            </a:r>
          </a:p>
        </p:txBody>
      </p:sp>
    </p:spTree>
  </p:cSld>
  <p:clrMapOvr>
    <a:masterClrMapping/>
  </p:clrMapOvr>
  <p:transition spd="slow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5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b="77190"/>
          <a:stretch>
            <a:fillRect/>
          </a:stretch>
        </p:blipFill>
        <p:spPr>
          <a:xfrm>
            <a:off x="-4168" y="327818"/>
            <a:ext cx="13013269" cy="1669654"/>
          </a:xfrm>
          <a:prstGeom prst="rect">
            <a:avLst/>
          </a:prstGeom>
          <a:ln w="12700">
            <a:miter lim="400000"/>
          </a:ln>
        </p:spPr>
      </p:pic>
      <p:sp>
        <p:nvSpPr>
          <p:cNvPr id="346" name="Shape 346"/>
          <p:cNvSpPr/>
          <p:nvPr/>
        </p:nvSpPr>
        <p:spPr>
          <a:xfrm>
            <a:off x="410900" y="1708149"/>
            <a:ext cx="9507533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1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(прототипное наследование)</a:t>
            </a:r>
          </a:p>
        </p:txBody>
      </p:sp>
      <p:sp>
        <p:nvSpPr>
          <p:cNvPr id="347" name="Shape 347"/>
          <p:cNvSpPr/>
          <p:nvPr/>
        </p:nvSpPr>
        <p:spPr>
          <a:xfrm>
            <a:off x="568949" y="2954866"/>
            <a:ext cx="10524266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97710" indent="-397710" algn="l">
              <a:buSzPct val="200000"/>
              <a:buChar char="•"/>
              <a:defRPr sz="3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У непримитивных типов есть кое-какие свойства/методы (у них связь)</a:t>
            </a:r>
          </a:p>
        </p:txBody>
      </p:sp>
    </p:spTree>
  </p:cSld>
  <p:clrMapOvr>
    <a:masterClrMapping/>
  </p:clrMapOvr>
  <p:transition spd="slow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9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t="40080" b="47249"/>
          <a:stretch>
            <a:fillRect/>
          </a:stretch>
        </p:blipFill>
        <p:spPr>
          <a:xfrm>
            <a:off x="-4234" y="4150717"/>
            <a:ext cx="13013269" cy="927431"/>
          </a:xfrm>
          <a:prstGeom prst="rect">
            <a:avLst/>
          </a:prstGeom>
          <a:ln w="12700">
            <a:miter lim="400000"/>
          </a:ln>
        </p:spPr>
      </p:pic>
      <p:pic>
        <p:nvPicPr>
          <p:cNvPr id="350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b="77190"/>
          <a:stretch>
            <a:fillRect/>
          </a:stretch>
        </p:blipFill>
        <p:spPr>
          <a:xfrm>
            <a:off x="-4168" y="327818"/>
            <a:ext cx="13013269" cy="1669654"/>
          </a:xfrm>
          <a:prstGeom prst="rect">
            <a:avLst/>
          </a:prstGeom>
          <a:ln w="12700">
            <a:miter lim="400000"/>
          </a:ln>
        </p:spPr>
      </p:pic>
      <p:sp>
        <p:nvSpPr>
          <p:cNvPr id="351" name="Shape 351"/>
          <p:cNvSpPr/>
          <p:nvPr/>
        </p:nvSpPr>
        <p:spPr>
          <a:xfrm>
            <a:off x="410900" y="1708149"/>
            <a:ext cx="9507533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1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(прототипное наследование)</a:t>
            </a:r>
          </a:p>
        </p:txBody>
      </p:sp>
      <p:sp>
        <p:nvSpPr>
          <p:cNvPr id="352" name="Shape 352"/>
          <p:cNvSpPr/>
          <p:nvPr/>
        </p:nvSpPr>
        <p:spPr>
          <a:xfrm>
            <a:off x="568949" y="2954866"/>
            <a:ext cx="10524266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97710" indent="-397710" algn="l">
              <a:buSzPct val="200000"/>
              <a:buChar char="•"/>
              <a:defRPr sz="3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У непримитивных типов есть кое-какие свойства/методы (у них связь)</a:t>
            </a:r>
          </a:p>
        </p:txBody>
      </p:sp>
    </p:spTree>
  </p:cSld>
  <p:clrMapOvr>
    <a:masterClrMapping/>
  </p:clrMapOvr>
  <p:transition spd="slow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4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t="40080" b="47249"/>
          <a:stretch>
            <a:fillRect/>
          </a:stretch>
        </p:blipFill>
        <p:spPr>
          <a:xfrm>
            <a:off x="-4234" y="4150717"/>
            <a:ext cx="13013269" cy="927431"/>
          </a:xfrm>
          <a:prstGeom prst="rect">
            <a:avLst/>
          </a:prstGeom>
          <a:ln w="12700">
            <a:miter lim="400000"/>
          </a:ln>
        </p:spPr>
      </p:pic>
      <p:pic>
        <p:nvPicPr>
          <p:cNvPr id="355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b="77190"/>
          <a:stretch>
            <a:fillRect/>
          </a:stretch>
        </p:blipFill>
        <p:spPr>
          <a:xfrm>
            <a:off x="-4168" y="327818"/>
            <a:ext cx="13013269" cy="1669654"/>
          </a:xfrm>
          <a:prstGeom prst="rect">
            <a:avLst/>
          </a:prstGeom>
          <a:ln w="12700">
            <a:miter lim="400000"/>
          </a:ln>
        </p:spPr>
      </p:pic>
      <p:sp>
        <p:nvSpPr>
          <p:cNvPr id="356" name="Shape 356"/>
          <p:cNvSpPr/>
          <p:nvPr/>
        </p:nvSpPr>
        <p:spPr>
          <a:xfrm>
            <a:off x="410900" y="1708149"/>
            <a:ext cx="9507533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1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(прототипное наследование)</a:t>
            </a:r>
          </a:p>
        </p:txBody>
      </p:sp>
      <p:sp>
        <p:nvSpPr>
          <p:cNvPr id="357" name="Shape 357"/>
          <p:cNvSpPr/>
          <p:nvPr/>
        </p:nvSpPr>
        <p:spPr>
          <a:xfrm>
            <a:off x="568949" y="2954866"/>
            <a:ext cx="10524266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97710" indent="-397710" algn="l">
              <a:buSzPct val="200000"/>
              <a:buChar char="•"/>
              <a:defRPr sz="3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У непримитивных типов есть кое-какие свойства/методы (у них связь)</a:t>
            </a:r>
          </a:p>
        </p:txBody>
      </p:sp>
      <p:sp>
        <p:nvSpPr>
          <p:cNvPr id="358" name="Shape 358"/>
          <p:cNvSpPr/>
          <p:nvPr/>
        </p:nvSpPr>
        <p:spPr>
          <a:xfrm>
            <a:off x="577808" y="5055261"/>
            <a:ext cx="11361114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97710" indent="-397710" algn="l">
              <a:buSzPct val="200000"/>
              <a:buChar char="•"/>
              <a:defRPr sz="3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Каждый объект хранит ссылку своего прототипа</a:t>
            </a:r>
          </a:p>
        </p:txBody>
      </p:sp>
    </p:spTree>
  </p:cSld>
  <p:clrMapOvr>
    <a:masterClrMapping/>
  </p:clrMapOvr>
  <p:transition spd="slow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0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t="40080" b="47249"/>
          <a:stretch>
            <a:fillRect/>
          </a:stretch>
        </p:blipFill>
        <p:spPr>
          <a:xfrm>
            <a:off x="-4234" y="4150717"/>
            <a:ext cx="13013269" cy="927431"/>
          </a:xfrm>
          <a:prstGeom prst="rect">
            <a:avLst/>
          </a:prstGeom>
          <a:ln w="12700">
            <a:miter lim="400000"/>
          </a:ln>
        </p:spPr>
      </p:pic>
      <p:pic>
        <p:nvPicPr>
          <p:cNvPr id="361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b="77190"/>
          <a:stretch>
            <a:fillRect/>
          </a:stretch>
        </p:blipFill>
        <p:spPr>
          <a:xfrm>
            <a:off x="-4168" y="327818"/>
            <a:ext cx="13013269" cy="1669654"/>
          </a:xfrm>
          <a:prstGeom prst="rect">
            <a:avLst/>
          </a:prstGeom>
          <a:ln w="12700">
            <a:miter lim="400000"/>
          </a:ln>
        </p:spPr>
      </p:pic>
      <p:sp>
        <p:nvSpPr>
          <p:cNvPr id="362" name="Shape 362"/>
          <p:cNvSpPr/>
          <p:nvPr/>
        </p:nvSpPr>
        <p:spPr>
          <a:xfrm>
            <a:off x="410900" y="1708149"/>
            <a:ext cx="9507533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1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(прототипное наследование)</a:t>
            </a:r>
          </a:p>
        </p:txBody>
      </p:sp>
      <p:sp>
        <p:nvSpPr>
          <p:cNvPr id="363" name="Shape 363"/>
          <p:cNvSpPr/>
          <p:nvPr/>
        </p:nvSpPr>
        <p:spPr>
          <a:xfrm>
            <a:off x="568949" y="2954866"/>
            <a:ext cx="10524266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97710" indent="-397710" algn="l">
              <a:buSzPct val="200000"/>
              <a:buChar char="•"/>
              <a:defRPr sz="3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У непримитивных типов есть кое-какие свойства/методы (у них связь)</a:t>
            </a:r>
          </a:p>
        </p:txBody>
      </p:sp>
      <p:sp>
        <p:nvSpPr>
          <p:cNvPr id="364" name="Shape 364"/>
          <p:cNvSpPr/>
          <p:nvPr/>
        </p:nvSpPr>
        <p:spPr>
          <a:xfrm>
            <a:off x="577808" y="5055261"/>
            <a:ext cx="11361114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97710" indent="-397710" algn="l">
              <a:buSzPct val="200000"/>
              <a:buChar char="•"/>
              <a:defRPr sz="3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Каждый объект хранит ссылку своего прототипа</a:t>
            </a:r>
          </a:p>
        </p:txBody>
      </p:sp>
      <p:sp>
        <p:nvSpPr>
          <p:cNvPr id="365" name="Shape 365"/>
          <p:cNvSpPr/>
          <p:nvPr/>
        </p:nvSpPr>
        <p:spPr>
          <a:xfrm>
            <a:off x="577808" y="5641578"/>
            <a:ext cx="11361114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97710" indent="-397710" algn="l">
              <a:buSzPct val="200000"/>
              <a:buChar char="•"/>
              <a:defRPr sz="3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Чем ближе свойство/метод, тем больше у него приоритет.</a:t>
            </a: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t="56876"/>
          <a:stretch>
            <a:fillRect/>
          </a:stretch>
        </p:blipFill>
        <p:spPr>
          <a:xfrm>
            <a:off x="19777" y="5379839"/>
            <a:ext cx="13004801" cy="3154561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Shape 146"/>
          <p:cNvSpPr/>
          <p:nvPr/>
        </p:nvSpPr>
        <p:spPr>
          <a:xfrm>
            <a:off x="188381" y="2768600"/>
            <a:ext cx="12628038" cy="238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75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Разработка Мобильных Приложений с React Native</a:t>
            </a:r>
          </a:p>
        </p:txBody>
      </p:sp>
      <p:sp>
        <p:nvSpPr>
          <p:cNvPr id="147" name="Shape 147"/>
          <p:cNvSpPr/>
          <p:nvPr/>
        </p:nvSpPr>
        <p:spPr>
          <a:xfrm rot="66639">
            <a:off x="3951774" y="5321300"/>
            <a:ext cx="784710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800" b="1">
                <a:solidFill>
                  <a:schemeClr val="accent5">
                    <a:hueOff val="101205"/>
                    <a:satOff val="-13598"/>
                    <a:lumOff val="23877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НЕ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" grpId="1" animBg="1" advAuto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t="31847"/>
          <a:stretch>
            <a:fillRect/>
          </a:stretch>
        </p:blipFill>
        <p:spPr>
          <a:xfrm>
            <a:off x="0" y="4226255"/>
            <a:ext cx="13004800" cy="4985479"/>
          </a:xfrm>
          <a:prstGeom prst="rect">
            <a:avLst/>
          </a:prstGeom>
          <a:ln w="12700">
            <a:miter lim="400000"/>
          </a:ln>
        </p:spPr>
      </p:pic>
      <p:sp>
        <p:nvSpPr>
          <p:cNvPr id="368" name="Shape 368"/>
          <p:cNvSpPr/>
          <p:nvPr/>
        </p:nvSpPr>
        <p:spPr>
          <a:xfrm>
            <a:off x="585882" y="2954866"/>
            <a:ext cx="10524266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97710" indent="-397710" algn="l">
              <a:buSzPct val="200000"/>
              <a:buChar char="•"/>
              <a:defRPr sz="3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Почти у всех примитивных типов есть свои объект-обертки (object wrappers)</a:t>
            </a:r>
          </a:p>
        </p:txBody>
      </p:sp>
      <p:pic>
        <p:nvPicPr>
          <p:cNvPr id="369" name="pasted-image.pdf"/>
          <p:cNvPicPr>
            <a:picLocks noChangeAspect="1"/>
          </p:cNvPicPr>
          <p:nvPr/>
        </p:nvPicPr>
        <p:blipFill>
          <a:blip r:embed="rId3">
            <a:extLst/>
          </a:blip>
          <a:srcRect b="77190"/>
          <a:stretch>
            <a:fillRect/>
          </a:stretch>
        </p:blipFill>
        <p:spPr>
          <a:xfrm>
            <a:off x="-4168" y="327818"/>
            <a:ext cx="13013269" cy="1669654"/>
          </a:xfrm>
          <a:prstGeom prst="rect">
            <a:avLst/>
          </a:prstGeom>
          <a:ln w="12700">
            <a:miter lim="400000"/>
          </a:ln>
        </p:spPr>
      </p:pic>
      <p:sp>
        <p:nvSpPr>
          <p:cNvPr id="370" name="Shape 370"/>
          <p:cNvSpPr/>
          <p:nvPr/>
        </p:nvSpPr>
        <p:spPr>
          <a:xfrm>
            <a:off x="410900" y="1708149"/>
            <a:ext cx="9507533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1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(прототипное наследование)</a:t>
            </a:r>
          </a:p>
        </p:txBody>
      </p:sp>
    </p:spTree>
  </p:cSld>
  <p:clrMapOvr>
    <a:masterClrMapping/>
  </p:clrMapOvr>
  <p:transition spd="slow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2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t="42309"/>
          <a:stretch>
            <a:fillRect/>
          </a:stretch>
        </p:blipFill>
        <p:spPr>
          <a:xfrm>
            <a:off x="0" y="5038129"/>
            <a:ext cx="13004801" cy="4220171"/>
          </a:xfrm>
          <a:prstGeom prst="rect">
            <a:avLst/>
          </a:prstGeom>
          <a:ln w="12700">
            <a:miter lim="400000"/>
          </a:ln>
        </p:spPr>
      </p:pic>
      <p:pic>
        <p:nvPicPr>
          <p:cNvPr id="373" name="pasted-image.pdf"/>
          <p:cNvPicPr>
            <a:picLocks noChangeAspect="1"/>
          </p:cNvPicPr>
          <p:nvPr/>
        </p:nvPicPr>
        <p:blipFill>
          <a:blip r:embed="rId3">
            <a:extLst/>
          </a:blip>
          <a:srcRect b="77190"/>
          <a:stretch>
            <a:fillRect/>
          </a:stretch>
        </p:blipFill>
        <p:spPr>
          <a:xfrm>
            <a:off x="-4168" y="327818"/>
            <a:ext cx="13013269" cy="1669654"/>
          </a:xfrm>
          <a:prstGeom prst="rect">
            <a:avLst/>
          </a:prstGeom>
          <a:ln w="12700">
            <a:miter lim="400000"/>
          </a:ln>
        </p:spPr>
      </p:pic>
      <p:sp>
        <p:nvSpPr>
          <p:cNvPr id="374" name="Shape 374"/>
          <p:cNvSpPr/>
          <p:nvPr/>
        </p:nvSpPr>
        <p:spPr>
          <a:xfrm>
            <a:off x="410900" y="1708149"/>
            <a:ext cx="9507533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1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(прототипное наследование)</a:t>
            </a:r>
          </a:p>
        </p:txBody>
      </p:sp>
      <p:sp>
        <p:nvSpPr>
          <p:cNvPr id="375" name="Shape 375"/>
          <p:cNvSpPr/>
          <p:nvPr/>
        </p:nvSpPr>
        <p:spPr>
          <a:xfrm>
            <a:off x="721349" y="2960389"/>
            <a:ext cx="10524266" cy="170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97710" indent="-397710" algn="l">
              <a:buSzPct val="200000"/>
              <a:buChar char="•"/>
              <a:defRPr sz="35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JS автоматически «упаковывает» (wrap) примитивные значения, таким образом давая вам доступ к методам</a:t>
            </a:r>
          </a:p>
        </p:txBody>
      </p:sp>
    </p:spTree>
  </p:cSld>
  <p:clrMapOvr>
    <a:masterClrMapping/>
  </p:clrMapOvr>
  <p:transition spd="slow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7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b="77190"/>
          <a:stretch>
            <a:fillRect/>
          </a:stretch>
        </p:blipFill>
        <p:spPr>
          <a:xfrm>
            <a:off x="-4168" y="327818"/>
            <a:ext cx="13013269" cy="1669654"/>
          </a:xfrm>
          <a:prstGeom prst="rect">
            <a:avLst/>
          </a:prstGeom>
          <a:ln w="12700">
            <a:miter lim="400000"/>
          </a:ln>
        </p:spPr>
      </p:pic>
      <p:sp>
        <p:nvSpPr>
          <p:cNvPr id="378" name="Shape 378"/>
          <p:cNvSpPr/>
          <p:nvPr/>
        </p:nvSpPr>
        <p:spPr>
          <a:xfrm>
            <a:off x="410900" y="1708149"/>
            <a:ext cx="9507533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1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(прототипное наследование)</a:t>
            </a:r>
          </a:p>
        </p:txBody>
      </p:sp>
      <p:sp>
        <p:nvSpPr>
          <p:cNvPr id="379" name="Shape 379"/>
          <p:cNvSpPr/>
          <p:nvPr/>
        </p:nvSpPr>
        <p:spPr>
          <a:xfrm>
            <a:off x="552015" y="3181349"/>
            <a:ext cx="10524267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97710" indent="-397710" algn="l">
              <a:buSzPct val="200000"/>
              <a:buChar char="•"/>
              <a:defRPr sz="3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В чем польза ссылок на прототип?</a:t>
            </a:r>
          </a:p>
        </p:txBody>
      </p:sp>
    </p:spTree>
  </p:cSld>
  <p:clrMapOvr>
    <a:masterClrMapping/>
  </p:clrMapOvr>
  <p:transition spd="slow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1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b="77190"/>
          <a:stretch>
            <a:fillRect/>
          </a:stretch>
        </p:blipFill>
        <p:spPr>
          <a:xfrm>
            <a:off x="-4168" y="327818"/>
            <a:ext cx="13013269" cy="1669654"/>
          </a:xfrm>
          <a:prstGeom prst="rect">
            <a:avLst/>
          </a:prstGeom>
          <a:ln w="12700">
            <a:miter lim="400000"/>
          </a:ln>
        </p:spPr>
      </p:pic>
      <p:sp>
        <p:nvSpPr>
          <p:cNvPr id="382" name="Shape 382"/>
          <p:cNvSpPr/>
          <p:nvPr/>
        </p:nvSpPr>
        <p:spPr>
          <a:xfrm>
            <a:off x="410900" y="1708149"/>
            <a:ext cx="9507533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1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(прототипное наследование)</a:t>
            </a:r>
          </a:p>
        </p:txBody>
      </p:sp>
      <p:sp>
        <p:nvSpPr>
          <p:cNvPr id="383" name="Shape 383"/>
          <p:cNvSpPr/>
          <p:nvPr/>
        </p:nvSpPr>
        <p:spPr>
          <a:xfrm>
            <a:off x="552015" y="3181349"/>
            <a:ext cx="10524267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97710" indent="-397710" algn="l">
              <a:buSzPct val="200000"/>
              <a:buChar char="•"/>
              <a:defRPr sz="3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В чем польза ссылок на прототип?</a:t>
            </a:r>
          </a:p>
        </p:txBody>
      </p:sp>
      <p:sp>
        <p:nvSpPr>
          <p:cNvPr id="384" name="Shape 384"/>
          <p:cNvSpPr/>
          <p:nvPr/>
        </p:nvSpPr>
        <p:spPr>
          <a:xfrm>
            <a:off x="552015" y="4078816"/>
            <a:ext cx="10524267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97710" indent="-397710" algn="l">
              <a:buSzPct val="200000"/>
              <a:buChar char="•"/>
              <a:defRPr sz="3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Какая есть альтернатива?</a:t>
            </a:r>
          </a:p>
        </p:txBody>
      </p:sp>
    </p:spTree>
  </p:cSld>
  <p:clrMapOvr>
    <a:masterClrMapping/>
  </p:clrMapOvr>
  <p:transition spd="slow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6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b="77190"/>
          <a:stretch>
            <a:fillRect/>
          </a:stretch>
        </p:blipFill>
        <p:spPr>
          <a:xfrm>
            <a:off x="-4168" y="327818"/>
            <a:ext cx="13013269" cy="1669654"/>
          </a:xfrm>
          <a:prstGeom prst="rect">
            <a:avLst/>
          </a:prstGeom>
          <a:ln w="12700">
            <a:miter lim="400000"/>
          </a:ln>
        </p:spPr>
      </p:pic>
      <p:sp>
        <p:nvSpPr>
          <p:cNvPr id="387" name="Shape 387"/>
          <p:cNvSpPr/>
          <p:nvPr/>
        </p:nvSpPr>
        <p:spPr>
          <a:xfrm>
            <a:off x="410900" y="1708149"/>
            <a:ext cx="9507533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1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(прототипное наследование)</a:t>
            </a:r>
          </a:p>
        </p:txBody>
      </p:sp>
      <p:sp>
        <p:nvSpPr>
          <p:cNvPr id="388" name="Shape 388"/>
          <p:cNvSpPr/>
          <p:nvPr/>
        </p:nvSpPr>
        <p:spPr>
          <a:xfrm>
            <a:off x="552015" y="3181349"/>
            <a:ext cx="10524267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97710" indent="-397710" algn="l">
              <a:buSzPct val="200000"/>
              <a:buChar char="•"/>
              <a:defRPr sz="3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В чем польза ссылок на прототип?</a:t>
            </a:r>
          </a:p>
        </p:txBody>
      </p:sp>
      <p:sp>
        <p:nvSpPr>
          <p:cNvPr id="389" name="Shape 389"/>
          <p:cNvSpPr/>
          <p:nvPr/>
        </p:nvSpPr>
        <p:spPr>
          <a:xfrm>
            <a:off x="552015" y="4078816"/>
            <a:ext cx="10524267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97710" indent="-397710" algn="l">
              <a:buSzPct val="200000"/>
              <a:buChar char="•"/>
              <a:defRPr sz="3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Какая есть альтернатива?</a:t>
            </a:r>
          </a:p>
        </p:txBody>
      </p:sp>
      <p:sp>
        <p:nvSpPr>
          <p:cNvPr id="390" name="Shape 390"/>
          <p:cNvSpPr/>
          <p:nvPr/>
        </p:nvSpPr>
        <p:spPr>
          <a:xfrm>
            <a:off x="552015" y="4933949"/>
            <a:ext cx="10524267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97710" indent="-397710" algn="l">
              <a:buSzPct val="200000"/>
              <a:buChar char="•"/>
              <a:defRPr sz="3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В чем опасность такого метода?</a:t>
            </a:r>
          </a:p>
        </p:txBody>
      </p:sp>
    </p:spTree>
  </p:cSld>
  <p:clrMapOvr>
    <a:masterClrMapping/>
  </p:clrMapOvr>
  <p:transition spd="slow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Shape 392"/>
          <p:cNvSpPr/>
          <p:nvPr/>
        </p:nvSpPr>
        <p:spPr>
          <a:xfrm>
            <a:off x="543867" y="1009649"/>
            <a:ext cx="9125174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5100" b="1">
                <a:latin typeface="Helvetica"/>
                <a:ea typeface="Helvetica"/>
                <a:cs typeface="Helvetica"/>
                <a:sym typeface="Helvetica"/>
              </a:defRPr>
            </a:pPr>
            <a:r>
              <a:t>Scope </a:t>
            </a:r>
            <a:r>
              <a:rPr>
                <a:solidFill>
                  <a:srgbClr val="A6AAA8"/>
                </a:solidFill>
              </a:rPr>
              <a:t>(Область видимости)</a:t>
            </a:r>
          </a:p>
        </p:txBody>
      </p:sp>
      <p:sp>
        <p:nvSpPr>
          <p:cNvPr id="393" name="Shape 393"/>
          <p:cNvSpPr/>
          <p:nvPr/>
        </p:nvSpPr>
        <p:spPr>
          <a:xfrm>
            <a:off x="454649" y="2279649"/>
            <a:ext cx="10524266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97710" indent="-397710" algn="l">
              <a:buSzPct val="200000"/>
              <a:buChar char="•"/>
              <a:defRPr sz="3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Время существование переменной</a:t>
            </a:r>
          </a:p>
        </p:txBody>
      </p:sp>
      <p:sp>
        <p:nvSpPr>
          <p:cNvPr id="394" name="Shape 394"/>
          <p:cNvSpPr/>
          <p:nvPr/>
        </p:nvSpPr>
        <p:spPr>
          <a:xfrm>
            <a:off x="1236644" y="2916978"/>
            <a:ext cx="11135585" cy="967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04131" indent="-304131" algn="l">
              <a:lnSpc>
                <a:spcPct val="120000"/>
              </a:lnSpc>
              <a:buSzPct val="150000"/>
              <a:buChar char="•"/>
              <a:defRPr sz="2600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Block scope / Блочная область видимости (const, let): с места создания, до следующего символа «}»</a:t>
            </a:r>
          </a:p>
        </p:txBody>
      </p:sp>
    </p:spTree>
  </p:cSld>
  <p:clrMapOvr>
    <a:masterClrMapping/>
  </p:clrMapOvr>
  <p:transition spd="slow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Shape 396"/>
          <p:cNvSpPr/>
          <p:nvPr/>
        </p:nvSpPr>
        <p:spPr>
          <a:xfrm>
            <a:off x="543867" y="1009649"/>
            <a:ext cx="9125174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5100" b="1">
                <a:latin typeface="Helvetica"/>
                <a:ea typeface="Helvetica"/>
                <a:cs typeface="Helvetica"/>
                <a:sym typeface="Helvetica"/>
              </a:defRPr>
            </a:pPr>
            <a:r>
              <a:t>Scope </a:t>
            </a:r>
            <a:r>
              <a:rPr>
                <a:solidFill>
                  <a:srgbClr val="A6AAA8"/>
                </a:solidFill>
              </a:rPr>
              <a:t>(Область видимости)</a:t>
            </a:r>
          </a:p>
        </p:txBody>
      </p:sp>
      <p:sp>
        <p:nvSpPr>
          <p:cNvPr id="397" name="Shape 397"/>
          <p:cNvSpPr/>
          <p:nvPr/>
        </p:nvSpPr>
        <p:spPr>
          <a:xfrm>
            <a:off x="454649" y="2279649"/>
            <a:ext cx="10524266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97710" indent="-397710" algn="l">
              <a:buSzPct val="200000"/>
              <a:buChar char="•"/>
              <a:defRPr sz="3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Время существование переменной</a:t>
            </a:r>
          </a:p>
        </p:txBody>
      </p:sp>
      <p:sp>
        <p:nvSpPr>
          <p:cNvPr id="398" name="Shape 398"/>
          <p:cNvSpPr/>
          <p:nvPr/>
        </p:nvSpPr>
        <p:spPr>
          <a:xfrm>
            <a:off x="1225282" y="3878262"/>
            <a:ext cx="11158309" cy="967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04131" indent="-304131" algn="l">
              <a:lnSpc>
                <a:spcPct val="120000"/>
              </a:lnSpc>
              <a:buSzPct val="150000"/>
              <a:buChar char="•"/>
              <a:defRPr sz="2600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Lexical scope / Лексическая область видимости (var): с момента создания, до конца их функции</a:t>
            </a:r>
          </a:p>
        </p:txBody>
      </p:sp>
      <p:sp>
        <p:nvSpPr>
          <p:cNvPr id="399" name="Shape 399"/>
          <p:cNvSpPr/>
          <p:nvPr/>
        </p:nvSpPr>
        <p:spPr>
          <a:xfrm>
            <a:off x="1236644" y="2916978"/>
            <a:ext cx="11135585" cy="967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04131" indent="-304131" algn="l">
              <a:lnSpc>
                <a:spcPct val="120000"/>
              </a:lnSpc>
              <a:buSzPct val="150000"/>
              <a:buChar char="•"/>
              <a:defRPr sz="2600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Block scope / Блочная область видимости (const, let): с места создания, до следующего символа «}»</a:t>
            </a:r>
          </a:p>
        </p:txBody>
      </p:sp>
    </p:spTree>
  </p:cSld>
  <p:clrMapOvr>
    <a:masterClrMapping/>
  </p:clrMapOvr>
  <p:transition spd="slow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Shape 401"/>
          <p:cNvSpPr/>
          <p:nvPr/>
        </p:nvSpPr>
        <p:spPr>
          <a:xfrm>
            <a:off x="543867" y="1009649"/>
            <a:ext cx="9125174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5100" b="1">
                <a:latin typeface="Helvetica"/>
                <a:ea typeface="Helvetica"/>
                <a:cs typeface="Helvetica"/>
                <a:sym typeface="Helvetica"/>
              </a:defRPr>
            </a:pPr>
            <a:r>
              <a:t>Scope </a:t>
            </a:r>
            <a:r>
              <a:rPr>
                <a:solidFill>
                  <a:srgbClr val="A6AAA8"/>
                </a:solidFill>
              </a:rPr>
              <a:t>(Область видимости)</a:t>
            </a:r>
          </a:p>
        </p:txBody>
      </p:sp>
      <p:sp>
        <p:nvSpPr>
          <p:cNvPr id="402" name="Shape 402"/>
          <p:cNvSpPr/>
          <p:nvPr/>
        </p:nvSpPr>
        <p:spPr>
          <a:xfrm>
            <a:off x="1225282" y="3878262"/>
            <a:ext cx="11158309" cy="967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04131" indent="-304131" algn="l">
              <a:lnSpc>
                <a:spcPct val="120000"/>
              </a:lnSpc>
              <a:buSzPct val="150000"/>
              <a:buChar char="•"/>
              <a:defRPr sz="2600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Lexical scope / Лексическая область видимости (var): с момента создания, до конца их функции</a:t>
            </a:r>
          </a:p>
        </p:txBody>
      </p:sp>
      <p:sp>
        <p:nvSpPr>
          <p:cNvPr id="403" name="Shape 403"/>
          <p:cNvSpPr/>
          <p:nvPr/>
        </p:nvSpPr>
        <p:spPr>
          <a:xfrm>
            <a:off x="454649" y="2279649"/>
            <a:ext cx="10524266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97710" indent="-397710" algn="l">
              <a:buSzPct val="200000"/>
              <a:buChar char="•"/>
              <a:defRPr sz="3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Время существование переменной</a:t>
            </a:r>
          </a:p>
        </p:txBody>
      </p:sp>
      <p:sp>
        <p:nvSpPr>
          <p:cNvPr id="404" name="Shape 404"/>
          <p:cNvSpPr/>
          <p:nvPr/>
        </p:nvSpPr>
        <p:spPr>
          <a:xfrm>
            <a:off x="1236644" y="2916978"/>
            <a:ext cx="11135585" cy="967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04131" indent="-304131" algn="l">
              <a:lnSpc>
                <a:spcPct val="120000"/>
              </a:lnSpc>
              <a:buSzPct val="150000"/>
              <a:buChar char="•"/>
              <a:defRPr sz="2600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Block scope / Блочная область видимости (const, let): с места создания, до следующего символа «}»</a:t>
            </a:r>
          </a:p>
        </p:txBody>
      </p:sp>
      <p:sp>
        <p:nvSpPr>
          <p:cNvPr id="405" name="Shape 405"/>
          <p:cNvSpPr/>
          <p:nvPr/>
        </p:nvSpPr>
        <p:spPr>
          <a:xfrm>
            <a:off x="454649" y="4915746"/>
            <a:ext cx="10524266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97710" indent="-397710" algn="l">
              <a:buSzPct val="200000"/>
              <a:buChar char="•"/>
              <a:defRPr sz="3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Поднятие (Hoisting)</a:t>
            </a:r>
          </a:p>
        </p:txBody>
      </p:sp>
      <p:sp>
        <p:nvSpPr>
          <p:cNvPr id="406" name="Shape 406"/>
          <p:cNvSpPr/>
          <p:nvPr/>
        </p:nvSpPr>
        <p:spPr>
          <a:xfrm>
            <a:off x="1232879" y="5460788"/>
            <a:ext cx="11311808" cy="967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04131" indent="-304131" algn="l">
              <a:lnSpc>
                <a:spcPct val="120000"/>
              </a:lnSpc>
              <a:buSzPct val="150000"/>
              <a:buChar char="•"/>
              <a:defRPr sz="2600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Поднимаются объявления функций и переменных, но не лексически ограниченные инициализации</a:t>
            </a:r>
          </a:p>
        </p:txBody>
      </p:sp>
    </p:spTree>
  </p:cSld>
  <p:clrMapOvr>
    <a:masterClrMapping/>
  </p:clrMapOvr>
  <p:transition spd="slow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Shape 408"/>
          <p:cNvSpPr/>
          <p:nvPr/>
        </p:nvSpPr>
        <p:spPr>
          <a:xfrm>
            <a:off x="543867" y="1009649"/>
            <a:ext cx="9125174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5100" b="1">
                <a:latin typeface="Helvetica"/>
                <a:ea typeface="Helvetica"/>
                <a:cs typeface="Helvetica"/>
                <a:sym typeface="Helvetica"/>
              </a:defRPr>
            </a:pPr>
            <a:r>
              <a:t>Scope </a:t>
            </a:r>
            <a:r>
              <a:rPr>
                <a:solidFill>
                  <a:srgbClr val="A6AAA8"/>
                </a:solidFill>
              </a:rPr>
              <a:t>(Область видимости)</a:t>
            </a:r>
          </a:p>
        </p:txBody>
      </p:sp>
      <p:sp>
        <p:nvSpPr>
          <p:cNvPr id="409" name="Shape 409"/>
          <p:cNvSpPr/>
          <p:nvPr/>
        </p:nvSpPr>
        <p:spPr>
          <a:xfrm>
            <a:off x="454649" y="2279649"/>
            <a:ext cx="10524266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97710" indent="-397710" algn="l">
              <a:buSzPct val="200000"/>
              <a:buChar char="•"/>
              <a:defRPr sz="3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Время существование переменной</a:t>
            </a:r>
          </a:p>
        </p:txBody>
      </p:sp>
      <p:sp>
        <p:nvSpPr>
          <p:cNvPr id="410" name="Shape 410"/>
          <p:cNvSpPr/>
          <p:nvPr/>
        </p:nvSpPr>
        <p:spPr>
          <a:xfrm>
            <a:off x="454649" y="4915746"/>
            <a:ext cx="10524266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97710" indent="-397710" algn="l">
              <a:buSzPct val="200000"/>
              <a:buChar char="•"/>
              <a:defRPr sz="3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Поднятие (Hoisting)</a:t>
            </a:r>
          </a:p>
        </p:txBody>
      </p:sp>
      <p:sp>
        <p:nvSpPr>
          <p:cNvPr id="411" name="Shape 411"/>
          <p:cNvSpPr/>
          <p:nvPr/>
        </p:nvSpPr>
        <p:spPr>
          <a:xfrm>
            <a:off x="1232879" y="5413231"/>
            <a:ext cx="8567410" cy="10628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04131" indent="-304131" algn="l">
              <a:lnSpc>
                <a:spcPct val="120000"/>
              </a:lnSpc>
              <a:buSzPct val="150000"/>
              <a:buChar char="•"/>
              <a:defRPr sz="2600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Поднимаются объявления функций и </a:t>
            </a:r>
            <a:r>
              <a:rPr dirty="0" smtClean="0"/>
              <a:t>переменных,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</a:t>
            </a:r>
            <a:r>
              <a:rPr dirty="0" err="1" smtClean="0"/>
              <a:t>но</a:t>
            </a:r>
            <a:r>
              <a:rPr dirty="0" smtClean="0"/>
              <a:t> </a:t>
            </a:r>
            <a:r>
              <a:rPr dirty="0"/>
              <a:t>не лексически </a:t>
            </a:r>
            <a:r>
              <a:rPr dirty="0" err="1"/>
              <a:t>ограниченные</a:t>
            </a:r>
            <a:r>
              <a:rPr dirty="0"/>
              <a:t> </a:t>
            </a:r>
            <a:r>
              <a:rPr dirty="0" err="1" smtClean="0"/>
              <a:t>инициализации</a:t>
            </a:r>
            <a:endParaRPr dirty="0"/>
          </a:p>
        </p:txBody>
      </p:sp>
      <p:sp>
        <p:nvSpPr>
          <p:cNvPr id="412" name="Shape 412"/>
          <p:cNvSpPr/>
          <p:nvPr/>
        </p:nvSpPr>
        <p:spPr>
          <a:xfrm>
            <a:off x="454649" y="6546426"/>
            <a:ext cx="10524266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97710" indent="-397710" algn="l">
              <a:buSzPct val="200000"/>
              <a:buChar char="•"/>
              <a:defRPr sz="3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Но как/почему?</a:t>
            </a:r>
          </a:p>
        </p:txBody>
      </p:sp>
      <p:sp>
        <p:nvSpPr>
          <p:cNvPr id="413" name="Shape 413"/>
          <p:cNvSpPr/>
          <p:nvPr/>
        </p:nvSpPr>
        <p:spPr>
          <a:xfrm>
            <a:off x="1225282" y="3878262"/>
            <a:ext cx="11158309" cy="967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04131" indent="-304131" algn="l">
              <a:lnSpc>
                <a:spcPct val="120000"/>
              </a:lnSpc>
              <a:buSzPct val="150000"/>
              <a:buChar char="•"/>
              <a:defRPr sz="2600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Lexical scope / Лексическая область видимости (var): с момента создания, до конца их функции</a:t>
            </a:r>
          </a:p>
        </p:txBody>
      </p:sp>
      <p:sp>
        <p:nvSpPr>
          <p:cNvPr id="414" name="Shape 414"/>
          <p:cNvSpPr/>
          <p:nvPr/>
        </p:nvSpPr>
        <p:spPr>
          <a:xfrm>
            <a:off x="1236644" y="2916978"/>
            <a:ext cx="11135585" cy="967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04131" indent="-304131" algn="l">
              <a:lnSpc>
                <a:spcPct val="120000"/>
              </a:lnSpc>
              <a:buSzPct val="150000"/>
              <a:buChar char="•"/>
              <a:defRPr sz="2600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Block scope / Блочная область видимости (const, let): с места создания, до следующего символа «}»</a:t>
            </a:r>
          </a:p>
        </p:txBody>
      </p:sp>
    </p:spTree>
  </p:cSld>
  <p:clrMapOvr>
    <a:masterClrMapping/>
  </p:clrMapOvr>
  <p:transition spd="slow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6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t="40807" r="86629" b="40807"/>
          <a:stretch>
            <a:fillRect/>
          </a:stretch>
        </p:blipFill>
        <p:spPr>
          <a:xfrm>
            <a:off x="-1" y="5221320"/>
            <a:ext cx="1738843" cy="1344884"/>
          </a:xfrm>
          <a:prstGeom prst="rect">
            <a:avLst/>
          </a:prstGeom>
          <a:ln w="12700">
            <a:miter lim="400000"/>
          </a:ln>
        </p:spPr>
      </p:pic>
      <p:sp>
        <p:nvSpPr>
          <p:cNvPr id="417" name="Shape 417"/>
          <p:cNvSpPr/>
          <p:nvPr/>
        </p:nvSpPr>
        <p:spPr>
          <a:xfrm>
            <a:off x="543867" y="1945216"/>
            <a:ext cx="6701992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1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Движок JavaScript’а</a:t>
            </a:r>
          </a:p>
        </p:txBody>
      </p:sp>
      <p:sp>
        <p:nvSpPr>
          <p:cNvPr id="418" name="Shape 418"/>
          <p:cNvSpPr/>
          <p:nvPr/>
        </p:nvSpPr>
        <p:spPr>
          <a:xfrm>
            <a:off x="1811825" y="5171699"/>
            <a:ext cx="8339634" cy="495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2600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Все объявления функций будут сохранены в памяти</a:t>
            </a:r>
          </a:p>
        </p:txBody>
      </p:sp>
      <p:sp>
        <p:nvSpPr>
          <p:cNvPr id="419" name="Shape 419"/>
          <p:cNvSpPr/>
          <p:nvPr/>
        </p:nvSpPr>
        <p:spPr>
          <a:xfrm>
            <a:off x="500658" y="3164757"/>
            <a:ext cx="10524266" cy="166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97710" indent="-397710" algn="l">
              <a:buSzPct val="200000"/>
              <a:buChar char="•"/>
              <a:defRPr sz="3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До выполнения кода, движок прочитает весь файл и выдаст ошибку, в случае нахождения синтаксической ошибки</a:t>
            </a:r>
          </a:p>
        </p:txBody>
      </p:sp>
      <p:sp>
        <p:nvSpPr>
          <p:cNvPr id="420" name="Shape 420"/>
          <p:cNvSpPr/>
          <p:nvPr/>
        </p:nvSpPr>
        <p:spPr>
          <a:xfrm>
            <a:off x="1811825" y="5741753"/>
            <a:ext cx="10010304" cy="967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lnSpc>
                <a:spcPct val="120000"/>
              </a:lnSpc>
              <a:defRPr sz="2600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Пропуск инициализации переменных, но лексически-видимые</a:t>
            </a:r>
          </a:p>
          <a:p>
            <a:pPr algn="l">
              <a:lnSpc>
                <a:spcPct val="120000"/>
              </a:lnSpc>
              <a:defRPr sz="2600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имена переменных будут объявлены</a:t>
            </a: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t="23003" r="91678" b="48840"/>
          <a:stretch>
            <a:fillRect/>
          </a:stretch>
        </p:blipFill>
        <p:spPr>
          <a:xfrm>
            <a:off x="6813" y="2918757"/>
            <a:ext cx="1072952" cy="2042109"/>
          </a:xfrm>
          <a:prstGeom prst="rect">
            <a:avLst/>
          </a:prstGeom>
          <a:ln w="12700">
            <a:miter lim="400000"/>
          </a:ln>
        </p:spPr>
      </p:pic>
      <p:sp>
        <p:nvSpPr>
          <p:cNvPr id="150" name="Shape 150"/>
          <p:cNvSpPr/>
          <p:nvPr/>
        </p:nvSpPr>
        <p:spPr>
          <a:xfrm>
            <a:off x="560800" y="1924049"/>
            <a:ext cx="4323402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1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Информация</a:t>
            </a:r>
          </a:p>
        </p:txBody>
      </p:sp>
      <p:sp>
        <p:nvSpPr>
          <p:cNvPr id="151" name="Shape 151"/>
          <p:cNvSpPr/>
          <p:nvPr/>
        </p:nvSpPr>
        <p:spPr>
          <a:xfrm>
            <a:off x="1115441" y="2882899"/>
            <a:ext cx="2735611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8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Телеграмм</a:t>
            </a:r>
          </a:p>
        </p:txBody>
      </p:sp>
      <p:sp>
        <p:nvSpPr>
          <p:cNvPr id="152" name="Shape 152"/>
          <p:cNvSpPr/>
          <p:nvPr/>
        </p:nvSpPr>
        <p:spPr>
          <a:xfrm>
            <a:off x="1115441" y="3475566"/>
            <a:ext cx="1401863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8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Email</a:t>
            </a:r>
          </a:p>
        </p:txBody>
      </p:sp>
      <p:sp>
        <p:nvSpPr>
          <p:cNvPr id="153" name="Shape 153"/>
          <p:cNvSpPr/>
          <p:nvPr/>
        </p:nvSpPr>
        <p:spPr>
          <a:xfrm>
            <a:off x="1115441" y="4072466"/>
            <a:ext cx="1190726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8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Гугл</a:t>
            </a:r>
          </a:p>
        </p:txBody>
      </p:sp>
    </p:spTree>
  </p:cSld>
  <p:clrMapOvr>
    <a:masterClrMapping/>
  </p:clrMapOvr>
  <p:transition spd="slow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2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t="39839" r="87796" b="46965"/>
          <a:stretch>
            <a:fillRect/>
          </a:stretch>
        </p:blipFill>
        <p:spPr>
          <a:xfrm>
            <a:off x="240372" y="4815282"/>
            <a:ext cx="1587021" cy="965184"/>
          </a:xfrm>
          <a:prstGeom prst="rect">
            <a:avLst/>
          </a:prstGeom>
          <a:ln w="12700">
            <a:miter lim="400000"/>
          </a:ln>
        </p:spPr>
      </p:pic>
      <p:sp>
        <p:nvSpPr>
          <p:cNvPr id="423" name="Shape 423"/>
          <p:cNvSpPr/>
          <p:nvPr/>
        </p:nvSpPr>
        <p:spPr>
          <a:xfrm>
            <a:off x="543867" y="1907116"/>
            <a:ext cx="6655818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1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Глобальный объект</a:t>
            </a:r>
          </a:p>
        </p:txBody>
      </p:sp>
      <p:sp>
        <p:nvSpPr>
          <p:cNvPr id="424" name="Shape 424"/>
          <p:cNvSpPr/>
          <p:nvPr/>
        </p:nvSpPr>
        <p:spPr>
          <a:xfrm>
            <a:off x="1811825" y="4794250"/>
            <a:ext cx="6065962" cy="495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2600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window - глобальный объект браузера</a:t>
            </a:r>
          </a:p>
        </p:txBody>
      </p:sp>
      <p:sp>
        <p:nvSpPr>
          <p:cNvPr id="425" name="Shape 425"/>
          <p:cNvSpPr/>
          <p:nvPr/>
        </p:nvSpPr>
        <p:spPr>
          <a:xfrm>
            <a:off x="962913" y="3018479"/>
            <a:ext cx="10524267" cy="166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97710" indent="-397710" algn="l">
              <a:buSzPct val="200000"/>
              <a:buChar char="•"/>
              <a:defRPr sz="3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На самом деле все переменные и функции являются свойствами и методами глобального объекта</a:t>
            </a:r>
          </a:p>
        </p:txBody>
      </p:sp>
      <p:sp>
        <p:nvSpPr>
          <p:cNvPr id="426" name="Shape 426"/>
          <p:cNvSpPr/>
          <p:nvPr/>
        </p:nvSpPr>
        <p:spPr>
          <a:xfrm>
            <a:off x="1811825" y="5260056"/>
            <a:ext cx="5533579" cy="495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120000"/>
              </a:lnSpc>
              <a:defRPr sz="2600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global - глобальный объект Node.js</a:t>
            </a: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l="261" t="23375" r="91698" b="66785"/>
          <a:stretch>
            <a:fillRect/>
          </a:stretch>
        </p:blipFill>
        <p:spPr>
          <a:xfrm>
            <a:off x="61383" y="3699404"/>
            <a:ext cx="1041202" cy="716691"/>
          </a:xfrm>
          <a:prstGeom prst="rect">
            <a:avLst/>
          </a:prstGeom>
          <a:ln w="12700">
            <a:miter lim="400000"/>
          </a:ln>
        </p:spPr>
      </p:pic>
      <p:sp>
        <p:nvSpPr>
          <p:cNvPr id="156" name="Shape 156"/>
          <p:cNvSpPr/>
          <p:nvPr/>
        </p:nvSpPr>
        <p:spPr>
          <a:xfrm>
            <a:off x="560800" y="2686049"/>
            <a:ext cx="2523884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1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Лекции</a:t>
            </a:r>
          </a:p>
        </p:txBody>
      </p:sp>
      <p:sp>
        <p:nvSpPr>
          <p:cNvPr id="157" name="Shape 157"/>
          <p:cNvSpPr/>
          <p:nvPr/>
        </p:nvSpPr>
        <p:spPr>
          <a:xfrm>
            <a:off x="1166241" y="3690408"/>
            <a:ext cx="480551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Короткие перерывы</a:t>
            </a: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t="23143" r="91777" b="35405"/>
          <a:stretch>
            <a:fillRect/>
          </a:stretch>
        </p:blipFill>
        <p:spPr>
          <a:xfrm>
            <a:off x="27516" y="3682470"/>
            <a:ext cx="1064750" cy="3019426"/>
          </a:xfrm>
          <a:prstGeom prst="rect">
            <a:avLst/>
          </a:prstGeom>
          <a:ln w="12700">
            <a:miter lim="400000"/>
          </a:ln>
        </p:spPr>
      </p:pic>
      <p:sp>
        <p:nvSpPr>
          <p:cNvPr id="160" name="Shape 160"/>
          <p:cNvSpPr/>
          <p:nvPr/>
        </p:nvSpPr>
        <p:spPr>
          <a:xfrm>
            <a:off x="560800" y="2686049"/>
            <a:ext cx="2523884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1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Лекции</a:t>
            </a:r>
          </a:p>
        </p:txBody>
      </p:sp>
      <p:sp>
        <p:nvSpPr>
          <p:cNvPr id="161" name="Shape 161"/>
          <p:cNvSpPr/>
          <p:nvPr/>
        </p:nvSpPr>
        <p:spPr>
          <a:xfrm>
            <a:off x="1166241" y="3690408"/>
            <a:ext cx="480551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Короткие перерывы</a:t>
            </a:r>
          </a:p>
        </p:txBody>
      </p:sp>
      <p:sp>
        <p:nvSpPr>
          <p:cNvPr id="162" name="Shape 162"/>
          <p:cNvSpPr/>
          <p:nvPr/>
        </p:nvSpPr>
        <p:spPr>
          <a:xfrm>
            <a:off x="1166241" y="4250266"/>
            <a:ext cx="7994961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8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Есть вопрос? Перебивайте меня</a:t>
            </a: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t="23143" r="91777" b="35405"/>
          <a:stretch>
            <a:fillRect/>
          </a:stretch>
        </p:blipFill>
        <p:spPr>
          <a:xfrm>
            <a:off x="27516" y="3682470"/>
            <a:ext cx="1064750" cy="3019426"/>
          </a:xfrm>
          <a:prstGeom prst="rect">
            <a:avLst/>
          </a:prstGeom>
          <a:ln w="12700">
            <a:miter lim="400000"/>
          </a:ln>
        </p:spPr>
      </p:pic>
      <p:sp>
        <p:nvSpPr>
          <p:cNvPr id="165" name="Shape 165"/>
          <p:cNvSpPr/>
          <p:nvPr/>
        </p:nvSpPr>
        <p:spPr>
          <a:xfrm>
            <a:off x="560800" y="2686049"/>
            <a:ext cx="2523884" cy="87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1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Лекции</a:t>
            </a:r>
          </a:p>
        </p:txBody>
      </p:sp>
      <p:sp>
        <p:nvSpPr>
          <p:cNvPr id="166" name="Shape 166"/>
          <p:cNvSpPr/>
          <p:nvPr/>
        </p:nvSpPr>
        <p:spPr>
          <a:xfrm>
            <a:off x="1166241" y="3690408"/>
            <a:ext cx="480551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Короткие перерывы</a:t>
            </a:r>
          </a:p>
        </p:txBody>
      </p:sp>
      <p:sp>
        <p:nvSpPr>
          <p:cNvPr id="167" name="Shape 167"/>
          <p:cNvSpPr/>
          <p:nvPr/>
        </p:nvSpPr>
        <p:spPr>
          <a:xfrm>
            <a:off x="1166241" y="4250266"/>
            <a:ext cx="7994961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8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Есть вопрос? Перебивайте меня</a:t>
            </a:r>
          </a:p>
        </p:txBody>
      </p:sp>
      <p:sp>
        <p:nvSpPr>
          <p:cNvPr id="168" name="Shape 168"/>
          <p:cNvSpPr/>
          <p:nvPr/>
        </p:nvSpPr>
        <p:spPr>
          <a:xfrm>
            <a:off x="1860508" y="4899236"/>
            <a:ext cx="9567417" cy="9118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lnSpc>
                <a:spcPct val="120000"/>
              </a:lnSpc>
              <a:defRPr sz="2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Концепции строятся друг на друге, поэтому важно понимать</a:t>
            </a:r>
          </a:p>
          <a:p>
            <a:pPr algn="l">
              <a:lnSpc>
                <a:spcPct val="120000"/>
              </a:lnSpc>
              <a:defRPr sz="2400" b="1">
                <a:solidFill>
                  <a:srgbClr val="A6AAA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абсолютно все.</a:t>
            </a:r>
          </a:p>
        </p:txBody>
      </p:sp>
      <p:pic>
        <p:nvPicPr>
          <p:cNvPr id="169" name="pasted-image.pdf"/>
          <p:cNvPicPr>
            <a:picLocks noChangeAspect="1"/>
          </p:cNvPicPr>
          <p:nvPr/>
        </p:nvPicPr>
        <p:blipFill>
          <a:blip r:embed="rId2">
            <a:extLst/>
          </a:blip>
          <a:srcRect t="41478" r="87277" b="47313"/>
          <a:stretch>
            <a:fillRect/>
          </a:stretch>
        </p:blipFill>
        <p:spPr>
          <a:xfrm>
            <a:off x="44450" y="5011672"/>
            <a:ext cx="1647495" cy="81643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00A6AC"/>
      </a:accent2>
      <a:accent3>
        <a:srgbClr val="308B16"/>
      </a:accent3>
      <a:accent4>
        <a:srgbClr val="BC8027"/>
      </a:accent4>
      <a:accent5>
        <a:srgbClr val="971817"/>
      </a:accent5>
      <a:accent6>
        <a:srgbClr val="5747C1"/>
      </a:accent6>
      <a:hlink>
        <a:srgbClr val="0000FF"/>
      </a:hlink>
      <a:folHlink>
        <a:srgbClr val="FF00FF"/>
      </a:folHlink>
    </a:clrScheme>
    <a:fontScheme name="Black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00A6AC"/>
      </a:accent2>
      <a:accent3>
        <a:srgbClr val="308B16"/>
      </a:accent3>
      <a:accent4>
        <a:srgbClr val="BC8027"/>
      </a:accent4>
      <a:accent5>
        <a:srgbClr val="971817"/>
      </a:accent5>
      <a:accent6>
        <a:srgbClr val="5747C1"/>
      </a:accent6>
      <a:hlink>
        <a:srgbClr val="0000FF"/>
      </a:hlink>
      <a:folHlink>
        <a:srgbClr val="FF00FF"/>
      </a:folHlink>
    </a:clrScheme>
    <a:fontScheme name="Black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874</Words>
  <Application>Microsoft Macintosh PowerPoint</Application>
  <PresentationFormat>Другой</PresentationFormat>
  <Paragraphs>186</Paragraphs>
  <Slides>60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60</vt:i4>
      </vt:variant>
    </vt:vector>
  </HeadingPairs>
  <TitlesOfParts>
    <vt:vector size="64" baseType="lpstr">
      <vt:lpstr>Helvetica</vt:lpstr>
      <vt:lpstr>Helvetica Light</vt:lpstr>
      <vt:lpstr>Helvetica Neue</vt:lpstr>
      <vt:lpstr>Black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Лом-Али Гуржиханов</cp:lastModifiedBy>
  <cp:revision>2</cp:revision>
  <dcterms:modified xsi:type="dcterms:W3CDTF">2018-02-23T08:24:04Z</dcterms:modified>
</cp:coreProperties>
</file>